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0" r:id="rId2"/>
    <p:sldId id="321" r:id="rId3"/>
    <p:sldId id="322" r:id="rId4"/>
    <p:sldId id="323" r:id="rId5"/>
    <p:sldId id="324" r:id="rId6"/>
    <p:sldId id="325" r:id="rId7"/>
    <p:sldId id="326" r:id="rId8"/>
    <p:sldId id="327" r:id="rId9"/>
    <p:sldId id="328" r:id="rId10"/>
    <p:sldId id="329" r:id="rId11"/>
    <p:sldId id="330" r:id="rId12"/>
    <p:sldId id="331" r:id="rId13"/>
    <p:sldId id="332" r:id="rId14"/>
    <p:sldId id="333" r:id="rId15"/>
    <p:sldId id="334" r:id="rId16"/>
    <p:sldId id="335" r:id="rId17"/>
    <p:sldId id="336" r:id="rId18"/>
    <p:sldId id="337" r:id="rId19"/>
    <p:sldId id="338" r:id="rId20"/>
    <p:sldId id="339" r:id="rId21"/>
    <p:sldId id="340" r:id="rId22"/>
    <p:sldId id="341" r:id="rId23"/>
    <p:sldId id="342" r:id="rId24"/>
    <p:sldId id="343" r:id="rId25"/>
    <p:sldId id="344" r:id="rId26"/>
    <p:sldId id="345" r:id="rId27"/>
    <p:sldId id="346" r:id="rId28"/>
    <p:sldId id="347" r:id="rId29"/>
    <p:sldId id="348" r:id="rId30"/>
    <p:sldId id="349" r:id="rId31"/>
    <p:sldId id="350" r:id="rId32"/>
    <p:sldId id="351" r:id="rId33"/>
    <p:sldId id="352" r:id="rId34"/>
    <p:sldId id="353" r:id="rId35"/>
    <p:sldId id="354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EA964-324E-41A8-8479-1E550415CE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3B4E1C-717E-4681-B72C-89B723AD77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33640-A128-4B67-AA62-A197E3C74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6434-101A-42B6-93AA-9AB10D9A537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9D984-7BB0-4360-A4A5-593C6477D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A9F67-09D5-41C8-9CCA-CEFE0D848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1C8B-F59F-42E7-96B9-B3CE3010E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951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59806-892A-44C7-B1FB-1C1368F0B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677B8-2A71-4A8D-9F67-FD4E48000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85F8F-1080-486D-A257-6457B6EAA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6434-101A-42B6-93AA-9AB10D9A537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BC889-A841-4483-A64B-74CF55C1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85F31-79EE-4C23-A52C-2B6E7CC92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1C8B-F59F-42E7-96B9-B3CE3010E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66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82725-C1F7-4416-BA6A-8D8C0C1A4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29483-7FAC-468B-880D-07E4CE12F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A3864-BA22-438D-82FC-7981A1A59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6434-101A-42B6-93AA-9AB10D9A537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24F48-FD6C-454E-A2ED-985E4F194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7A162-6C8E-4C8A-A2F5-558F331FB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1C8B-F59F-42E7-96B9-B3CE3010E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120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4FED2-ADE4-4A38-939D-958673884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FB2B7-4B49-4A4B-82C1-F90938D8C1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FE8B70-B37F-4B81-AADF-CB7F2298CE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E56C25-BABF-4FD1-B408-7BB37603A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6434-101A-42B6-93AA-9AB10D9A537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532B32-E31B-4B91-8AC2-29DADCDF8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FD9B5A-2076-467C-B954-9FC7107B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1C8B-F59F-42E7-96B9-B3CE3010E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03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1CD4B-191C-483E-97EB-DDAC97C65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7DC01D-08F5-4EE7-8C54-C21AA8441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E220F5-148C-450B-AF37-0A5EBDFCF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59B044-D3BE-4A8B-B489-77038157F6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63DEB1-DEF8-4A6A-BC99-8330EB3C98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403D21-3464-4EDE-9855-BF764D8F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6434-101A-42B6-93AA-9AB10D9A537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31E947-27E1-4D0D-9447-88A833517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DF036A-8617-4059-BF8A-BFA376E23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1C8B-F59F-42E7-96B9-B3CE3010E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560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B024B-E5B3-44A5-BA79-281CD99C5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937FD6-0052-4FD9-987A-78B7F2D46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6434-101A-42B6-93AA-9AB10D9A537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E208B5-C19A-4C65-941E-E2FF4F2E0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242CA5-D34A-4807-A862-2A2A17B03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1C8B-F59F-42E7-96B9-B3CE3010E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41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969DB9-5A1A-4264-AC09-8E2F55D0A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6434-101A-42B6-93AA-9AB10D9A537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B233A4-81B1-4014-818E-E6A86244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DF19D-12FA-4A83-80EC-16944CD66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1C8B-F59F-42E7-96B9-B3CE3010E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852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6EAE8-86EA-49F3-9C88-034EDA214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2E41D-9335-4718-A7D7-27DB76F8D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63EB2-86A4-4323-9AF6-63DBEF972D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EDBDEA-3181-43D3-A77F-C4243A16E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6434-101A-42B6-93AA-9AB10D9A537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1F55DE-A18C-4C76-A377-56C398BAC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EE36FE-E0A8-4B14-B272-5C5EF70A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1C8B-F59F-42E7-96B9-B3CE3010E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73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E218B-56EE-4714-BDD0-75129B420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0E647F-8F0A-4E18-A723-3A3754A72A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B142E-912E-42ED-A5AD-57F38307D2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EF7AA3-77F8-4EDE-8CAF-7C272141C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6434-101A-42B6-93AA-9AB10D9A537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BDA81F-C068-4327-8092-E0C85C128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250BF2-1698-429B-AA29-A12607780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1C8B-F59F-42E7-96B9-B3CE3010E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51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A6D3E-F7E8-490A-A779-2D1282DA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DDE5B6-94A2-43C0-B20D-E3A7E1DAA8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89CFD-BD91-4BB5-9E1B-4DD9CDD78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6434-101A-42B6-93AA-9AB10D9A537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FE683-836B-48F7-AC2F-DD3F546F0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418E89-D9F2-486B-A405-DBD7A1228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1C8B-F59F-42E7-96B9-B3CE3010E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770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0CCDC0-DD05-46C3-8CE8-B2F1EBA9E2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816063-B570-4269-8285-7C7E3774A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244B1-C79B-421C-94D0-6A13BB6F1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D6434-101A-42B6-93AA-9AB10D9A537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076DC-E3B3-4CB0-A7B0-D6CED292F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A8BCC-1D20-4430-9FCB-BFA19425C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1C8B-F59F-42E7-96B9-B3CE3010E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623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F6FC41-BC01-42AF-9D99-DE1CD3FCE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3EEDC3-F578-48A4-90B9-F22B5AA33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C5B1E-54AF-4E6D-AA3E-F8B0FB1B3B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D6434-101A-42B6-93AA-9AB10D9A537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25352-931D-4B92-9F52-98F02FE30B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70F1E-F3B9-41D7-9036-9383903E4D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D1C8B-F59F-42E7-96B9-B3CE3010E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386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BP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31" Type="http://schemas.openxmlformats.org/officeDocument/2006/relationships/image" Target="../media/image33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355339" y="258268"/>
            <a:ext cx="3714750" cy="3917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HISTORI</a:t>
            </a:r>
            <a:r>
              <a:rPr sz="2400" b="1" spc="59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ETIKA</a:t>
            </a:r>
            <a:r>
              <a:rPr sz="2400" b="1" spc="-13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FF00"/>
                </a:solidFill>
                <a:latin typeface="Tahoma"/>
                <a:cs typeface="Tahoma"/>
              </a:rPr>
              <a:t>BISNIS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9025" y="1215644"/>
            <a:ext cx="8094980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920" marR="5080" indent="-236220">
              <a:spcBef>
                <a:spcPts val="100"/>
              </a:spcBef>
              <a:buClr>
                <a:srgbClr val="FFFF00"/>
              </a:buClr>
              <a:buFont typeface="Wingdings"/>
              <a:buChar char=""/>
              <a:tabLst>
                <a:tab pos="248920" algn="l"/>
                <a:tab pos="772795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Secara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histori,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perhatian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“business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ethics”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meningkat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dramatis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selama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tahun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1980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1990an,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baik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di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	kalangan</a:t>
            </a:r>
            <a:r>
              <a:rPr sz="2400" spc="-1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korporasi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maupun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akdemisis;</a:t>
            </a:r>
            <a:endParaRPr sz="2400">
              <a:latin typeface="Tahoma"/>
              <a:cs typeface="Tahoma"/>
            </a:endParaRPr>
          </a:p>
          <a:p>
            <a:pPr marL="342900" indent="-330200">
              <a:buClr>
                <a:srgbClr val="FFFF00"/>
              </a:buClr>
              <a:buFont typeface="Wingdings"/>
              <a:buChar char=""/>
              <a:tabLst>
                <a:tab pos="34290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Sebagai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contoh:</a:t>
            </a:r>
            <a:endParaRPr sz="2400">
              <a:latin typeface="Tahoma"/>
              <a:cs typeface="Tahoma"/>
            </a:endParaRPr>
          </a:p>
          <a:p>
            <a:pPr marL="759460" marR="521970" lvl="1" indent="-288290">
              <a:buFont typeface="Wingdings"/>
              <a:buChar char=""/>
              <a:tabLst>
                <a:tab pos="759460" algn="l"/>
                <a:tab pos="852169" algn="l"/>
              </a:tabLst>
            </a:pPr>
            <a:r>
              <a:rPr dirty="0">
                <a:solidFill>
                  <a:srgbClr val="FFFF00"/>
                </a:solidFill>
                <a:latin typeface="Times New Roman"/>
                <a:cs typeface="Times New Roman"/>
              </a:rPr>
              <a:t>	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Dewasa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ini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websites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dari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berbagai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korporasi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besar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menekankan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pada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komitmen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mereka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untuk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mempromosikan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nilai-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nilai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bukan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ekonomi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dengan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ragam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judul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(ethics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codes,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social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responsibility charters).</a:t>
            </a:r>
            <a:endParaRPr sz="2400">
              <a:latin typeface="Tahoma"/>
              <a:cs typeface="Tahoma"/>
            </a:endParaRPr>
          </a:p>
          <a:p>
            <a:pPr marL="759460" marR="55880" lvl="1" indent="-288290">
              <a:spcBef>
                <a:spcPts val="5"/>
              </a:spcBef>
              <a:buClr>
                <a:srgbClr val="FFFF00"/>
              </a:buClr>
              <a:buFont typeface="Wingdings"/>
              <a:buChar char=""/>
              <a:tabLst>
                <a:tab pos="75946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beberapa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kasus,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korporasi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mendefinisi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ulang nilai-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nilai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pokok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mereka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mempertimbangkan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(e.g.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u="sng" dirty="0">
                <a:solidFill>
                  <a:srgbClr val="FF5050"/>
                </a:solidFill>
                <a:uFill>
                  <a:solidFill>
                    <a:srgbClr val="FF5050"/>
                  </a:solidFill>
                </a:uFill>
                <a:latin typeface="Tahoma"/>
                <a:cs typeface="Tahoma"/>
                <a:hlinkClick r:id="rId2"/>
              </a:rPr>
              <a:t>BP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's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"beyonpetroleum"environmental tilt).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429663" y="482347"/>
            <a:ext cx="7152005" cy="544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1625">
              <a:spcBef>
                <a:spcPts val="100"/>
              </a:spcBef>
            </a:pP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ETIKA</a:t>
            </a:r>
            <a:r>
              <a:rPr sz="2400" spc="-14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Tahoma"/>
                <a:cs typeface="Tahoma"/>
              </a:rPr>
              <a:t>BISNIS</a:t>
            </a:r>
            <a:endParaRPr sz="2400">
              <a:latin typeface="Tahoma"/>
              <a:cs typeface="Tahoma"/>
            </a:endParaRPr>
          </a:p>
          <a:p>
            <a:pPr marL="301625"/>
            <a:r>
              <a:rPr sz="2400" spc="-20" dirty="0">
                <a:solidFill>
                  <a:srgbClr val="FFFF00"/>
                </a:solidFill>
                <a:latin typeface="Tahoma"/>
                <a:cs typeface="Tahoma"/>
              </a:rPr>
              <a:t>(Terdiri</a:t>
            </a:r>
            <a:r>
              <a:rPr sz="2400" spc="-9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dari</a:t>
            </a:r>
            <a:r>
              <a:rPr sz="2400" spc="-5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2</a:t>
            </a:r>
            <a:r>
              <a:rPr sz="2400" spc="-6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kata:</a:t>
            </a:r>
            <a:r>
              <a:rPr sz="2400" spc="-5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Etika</a:t>
            </a:r>
            <a:r>
              <a:rPr sz="2400" spc="-5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&amp;</a:t>
            </a:r>
            <a:r>
              <a:rPr sz="2400" spc="-6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Tahoma"/>
                <a:cs typeface="Tahoma"/>
              </a:rPr>
              <a:t>Bisnis)</a:t>
            </a:r>
            <a:endParaRPr sz="2400">
              <a:latin typeface="Tahoma"/>
              <a:cs typeface="Tahoma"/>
            </a:endParaRPr>
          </a:p>
          <a:p>
            <a:pPr>
              <a:spcBef>
                <a:spcPts val="1755"/>
              </a:spcBef>
            </a:pPr>
            <a:endParaRPr sz="2400">
              <a:latin typeface="Tahoma"/>
              <a:cs typeface="Tahoma"/>
            </a:endParaRPr>
          </a:p>
          <a:p>
            <a:pPr marL="355600" marR="5080" indent="-342900">
              <a:lnSpc>
                <a:spcPct val="90000"/>
              </a:lnSpc>
              <a:spcBef>
                <a:spcPts val="5"/>
              </a:spcBef>
              <a:buClr>
                <a:srgbClr val="CCFF33"/>
              </a:buClr>
              <a:buSzPct val="6875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sebagai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ujud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kesepakatan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 atau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kesepahaman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umum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mengenai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cara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bertingkah-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laku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untuk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mengatur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relasi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sosial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antar-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orang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atau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antara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individu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masyarakat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antar-masyarakat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adalah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dimaksudkan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untuk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mencapai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relasi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saling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menguntungkan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tidak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saling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merugikan.</a:t>
            </a:r>
            <a:endParaRPr sz="2400">
              <a:latin typeface="Tahoma"/>
              <a:cs typeface="Tahoma"/>
            </a:endParaRPr>
          </a:p>
          <a:p>
            <a:pPr marL="355600" marR="327025" indent="-342900">
              <a:lnSpc>
                <a:spcPts val="2610"/>
              </a:lnSpc>
              <a:spcBef>
                <a:spcPts val="635"/>
              </a:spcBef>
              <a:buClr>
                <a:srgbClr val="CCFF33"/>
              </a:buClr>
              <a:buSzPct val="6875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Ujud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konkrit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  boleh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jadi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tertulis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tertulis.</a:t>
            </a:r>
            <a:endParaRPr sz="2400">
              <a:latin typeface="Tahoma"/>
              <a:cs typeface="Tahoma"/>
            </a:endParaRPr>
          </a:p>
          <a:p>
            <a:pPr marL="355600" marR="39370" indent="-342900">
              <a:lnSpc>
                <a:spcPts val="2590"/>
              </a:lnSpc>
              <a:spcBef>
                <a:spcPts val="484"/>
              </a:spcBef>
              <a:buClr>
                <a:srgbClr val="CCFF33"/>
              </a:buClr>
              <a:buSzPct val="6875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Perujudan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tertulis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biasanya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berlangsung</a:t>
            </a:r>
            <a:r>
              <a:rPr sz="2400" spc="-1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melalui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proses</a:t>
            </a:r>
            <a:r>
              <a:rPr sz="2400" spc="-1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pewarisan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(sosialisasi)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dari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generasi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generasi.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983436" y="334771"/>
            <a:ext cx="8310245" cy="135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900">
              <a:spcBef>
                <a:spcPts val="100"/>
              </a:spcBef>
            </a:pPr>
            <a:r>
              <a:rPr sz="2400" b="1" spc="-10" dirty="0">
                <a:solidFill>
                  <a:srgbClr val="FFFF00"/>
                </a:solidFill>
                <a:latin typeface="Tahoma"/>
                <a:cs typeface="Tahoma"/>
              </a:rPr>
              <a:t>PENGERTIAN</a:t>
            </a:r>
            <a:r>
              <a:rPr sz="2400" b="1" spc="-11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ETIKA</a:t>
            </a:r>
            <a:r>
              <a:rPr sz="2400" b="1" spc="-10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FF00"/>
                </a:solidFill>
                <a:latin typeface="Tahoma"/>
                <a:cs typeface="Tahoma"/>
              </a:rPr>
              <a:t>BISNIS</a:t>
            </a:r>
            <a:endParaRPr sz="2400">
              <a:latin typeface="Tahoma"/>
              <a:cs typeface="Tahoma"/>
            </a:endParaRPr>
          </a:p>
          <a:p>
            <a:pPr marL="62865" marR="5080" indent="-50800" algn="just">
              <a:lnSpc>
                <a:spcPct val="79800"/>
              </a:lnSpc>
              <a:spcBef>
                <a:spcPts val="700"/>
              </a:spcBef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Business</a:t>
            </a:r>
            <a:r>
              <a:rPr sz="2400" spc="2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ethics</a:t>
            </a:r>
            <a:r>
              <a:rPr sz="2400" spc="2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is</a:t>
            </a:r>
            <a:r>
              <a:rPr sz="2400" spc="2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</a:t>
            </a:r>
            <a:r>
              <a:rPr sz="2400" spc="2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form</a:t>
            </a:r>
            <a:r>
              <a:rPr sz="2400" spc="2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of</a:t>
            </a:r>
            <a:r>
              <a:rPr sz="2400" spc="25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the</a:t>
            </a:r>
            <a:r>
              <a:rPr sz="2400" spc="2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art</a:t>
            </a:r>
            <a:r>
              <a:rPr sz="2400" spc="2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of</a:t>
            </a:r>
            <a:r>
              <a:rPr sz="2400" spc="2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applied</a:t>
            </a:r>
            <a:r>
              <a:rPr sz="2400" b="1" spc="30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ethics</a:t>
            </a:r>
            <a:r>
              <a:rPr sz="2400" b="1" spc="30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that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examines</a:t>
            </a:r>
            <a:r>
              <a:rPr sz="2400" spc="2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ethical</a:t>
            </a:r>
            <a:r>
              <a:rPr sz="2400" spc="2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rules</a:t>
            </a:r>
            <a:r>
              <a:rPr sz="2400" spc="2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and</a:t>
            </a:r>
            <a:r>
              <a:rPr sz="2400" spc="2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principles</a:t>
            </a:r>
            <a:r>
              <a:rPr sz="2400" spc="2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within</a:t>
            </a:r>
            <a:r>
              <a:rPr sz="2400" spc="2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</a:t>
            </a:r>
            <a:r>
              <a:rPr sz="2400" spc="2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FF00"/>
                </a:solidFill>
                <a:latin typeface="Tahoma"/>
                <a:cs typeface="Tahoma"/>
              </a:rPr>
              <a:t>commercial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context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,</a:t>
            </a:r>
            <a:r>
              <a:rPr sz="2400" spc="5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the</a:t>
            </a:r>
            <a:r>
              <a:rPr sz="2400" spc="5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various</a:t>
            </a:r>
            <a:r>
              <a:rPr sz="2400" spc="5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moral</a:t>
            </a:r>
            <a:r>
              <a:rPr sz="2400" spc="5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or</a:t>
            </a:r>
            <a:r>
              <a:rPr sz="2400" spc="5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ethical</a:t>
            </a:r>
            <a:r>
              <a:rPr sz="2400" spc="5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problems</a:t>
            </a:r>
            <a:r>
              <a:rPr sz="2400" spc="5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that</a:t>
            </a:r>
            <a:r>
              <a:rPr sz="2400" spc="5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can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33727" y="1596644"/>
            <a:ext cx="1531620" cy="9766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675"/>
              </a:spcBef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arise</a:t>
            </a:r>
            <a:r>
              <a:rPr sz="2400" spc="15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in</a:t>
            </a:r>
            <a:r>
              <a:rPr sz="2400" spc="15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a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obligations commerce.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07383" y="1593545"/>
            <a:ext cx="6579870" cy="683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580">
              <a:lnSpc>
                <a:spcPts val="2590"/>
              </a:lnSpc>
              <a:spcBef>
                <a:spcPts val="100"/>
              </a:spcBef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business</a:t>
            </a:r>
            <a:r>
              <a:rPr sz="2400" spc="12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setting,</a:t>
            </a:r>
            <a:r>
              <a:rPr sz="2400" spc="14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and</a:t>
            </a:r>
            <a:r>
              <a:rPr sz="2400" spc="12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any</a:t>
            </a:r>
            <a:r>
              <a:rPr sz="2400" spc="14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special</a:t>
            </a:r>
            <a:r>
              <a:rPr sz="2400" spc="13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duties</a:t>
            </a:r>
            <a:r>
              <a:rPr sz="2400" spc="13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or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ts val="2590"/>
              </a:lnSpc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that</a:t>
            </a:r>
            <a:r>
              <a:rPr sz="2400" spc="13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apply</a:t>
            </a:r>
            <a:r>
              <a:rPr sz="2400" spc="14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to</a:t>
            </a:r>
            <a:r>
              <a:rPr sz="2400" spc="13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persons</a:t>
            </a:r>
            <a:r>
              <a:rPr sz="2400" spc="14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who</a:t>
            </a:r>
            <a:r>
              <a:rPr sz="2400" spc="13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are</a:t>
            </a:r>
            <a:r>
              <a:rPr sz="2400" spc="15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engaged</a:t>
            </a:r>
            <a:r>
              <a:rPr sz="2400" spc="14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in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59636" y="2760346"/>
            <a:ext cx="7985125" cy="3611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spcBef>
                <a:spcPts val="100"/>
              </a:spcBef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Business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ethics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dapat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merupakan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disiplin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endParaRPr sz="2400">
              <a:latin typeface="Tahoma"/>
              <a:cs typeface="Tahoma"/>
            </a:endParaRPr>
          </a:p>
          <a:p>
            <a:pPr marL="88900"/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normatif</a:t>
            </a:r>
            <a:r>
              <a:rPr sz="2400" b="1" spc="-25" dirty="0">
                <a:solidFill>
                  <a:srgbClr val="FFFF00"/>
                </a:solidFill>
                <a:latin typeface="Tahoma"/>
                <a:cs typeface="Tahoma"/>
              </a:rPr>
              <a:t> 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dan</a:t>
            </a:r>
            <a:r>
              <a:rPr sz="2400" b="1" spc="-25" dirty="0">
                <a:solidFill>
                  <a:srgbClr val="FFFF00"/>
                </a:solidFill>
                <a:latin typeface="Tahoma"/>
                <a:cs typeface="Tahoma"/>
              </a:rPr>
              <a:t>  </a:t>
            </a:r>
            <a:r>
              <a:rPr sz="2400" b="1" spc="-10" dirty="0">
                <a:solidFill>
                  <a:srgbClr val="FFFF00"/>
                </a:solidFill>
                <a:latin typeface="Tahoma"/>
                <a:cs typeface="Tahoma"/>
              </a:rPr>
              <a:t>deskriptif.</a:t>
            </a:r>
            <a:endParaRPr sz="2400">
              <a:latin typeface="Tahoma"/>
              <a:cs typeface="Tahoma"/>
            </a:endParaRPr>
          </a:p>
          <a:p>
            <a:pPr marL="425450" marR="231140" indent="-222885">
              <a:buChar char="•"/>
              <a:tabLst>
                <a:tab pos="42545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Sebagai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korporasi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praktis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karir/bidang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spesifik,</a:t>
            </a:r>
            <a:r>
              <a:rPr sz="24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maka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lapangan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sifatnya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adalah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normatif</a:t>
            </a:r>
            <a:endParaRPr sz="2400">
              <a:latin typeface="Tahoma"/>
              <a:cs typeface="Tahoma"/>
            </a:endParaRPr>
          </a:p>
          <a:p>
            <a:pPr marL="425450" indent="-222250">
              <a:buChar char="•"/>
              <a:tabLst>
                <a:tab pos="42545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dunia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akademi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pendekatan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deskripitif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juga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digunakan</a:t>
            </a:r>
            <a:endParaRPr sz="2400">
              <a:latin typeface="Tahoma"/>
              <a:cs typeface="Tahoma"/>
            </a:endParaRPr>
          </a:p>
          <a:p>
            <a:pPr marL="12700" marR="163830">
              <a:spcBef>
                <a:spcPts val="2305"/>
              </a:spcBef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Rank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kuantiti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isu-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sisu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bersifat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etika merefleksikan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derajad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dimana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adalah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ditempatkan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sebagai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sesuatu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memiliki</a:t>
            </a:r>
            <a:r>
              <a:rPr sz="2400" spc="-1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kemungkinan</a:t>
            </a:r>
            <a:r>
              <a:rPr sz="24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nilai-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nilai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sosial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non-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ekonomi.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2138172"/>
              <a:ext cx="495300" cy="44500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2524" y="2083307"/>
              <a:ext cx="1175004" cy="4998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9096" y="2083307"/>
              <a:ext cx="1632203" cy="4998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7355" y="2083307"/>
              <a:ext cx="5963412" cy="4998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22335" y="2083307"/>
              <a:ext cx="519683" cy="4998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2524" y="2375916"/>
              <a:ext cx="8278368" cy="4998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2524" y="2668523"/>
              <a:ext cx="4959096" cy="4998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3188" y="2668523"/>
              <a:ext cx="519684" cy="4998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44440" y="2668523"/>
              <a:ext cx="3749040" cy="4998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2524" y="2961132"/>
              <a:ext cx="8013192" cy="4998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2524" y="3253740"/>
              <a:ext cx="8103108" cy="4998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2524" y="3546347"/>
              <a:ext cx="6202680" cy="4998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76771" y="3546347"/>
              <a:ext cx="2731007" cy="4998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2524" y="3838955"/>
              <a:ext cx="3636264" cy="4998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06367" y="3838955"/>
              <a:ext cx="3508247" cy="49987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4625340"/>
              <a:ext cx="495300" cy="44500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2524" y="4570476"/>
              <a:ext cx="1354836" cy="4998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28927" y="4570476"/>
              <a:ext cx="2639568" cy="4998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651503" y="4570476"/>
              <a:ext cx="3218688" cy="49987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61759" y="4570476"/>
              <a:ext cx="519684" cy="49987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73011" y="4570476"/>
              <a:ext cx="1781555" cy="4998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2524" y="4863084"/>
              <a:ext cx="6862572" cy="49987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36664" y="4863084"/>
              <a:ext cx="519683" cy="49987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947916" y="4863084"/>
              <a:ext cx="1383792" cy="49987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82524" y="5155691"/>
              <a:ext cx="2791968" cy="49987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860548" y="5155691"/>
              <a:ext cx="1170431" cy="49987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22547" y="5155691"/>
              <a:ext cx="2731007" cy="49987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945123" y="5155691"/>
              <a:ext cx="2804160" cy="49987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82524" y="5448300"/>
              <a:ext cx="2567940" cy="49987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42032" y="5448300"/>
              <a:ext cx="519683" cy="49987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653283" y="5448300"/>
              <a:ext cx="5463540" cy="49987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82524" y="5740908"/>
              <a:ext cx="7589520" cy="4998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658100" y="5740908"/>
              <a:ext cx="577596" cy="49987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827264" y="5740908"/>
              <a:ext cx="833627" cy="49987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82524" y="6033515"/>
              <a:ext cx="2129028" cy="49987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03120" y="6033515"/>
              <a:ext cx="519683" cy="49987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214372" y="6033515"/>
              <a:ext cx="5012435" cy="499872"/>
            </a:xfrm>
            <a:prstGeom prst="rect">
              <a:avLst/>
            </a:prstGeom>
          </p:spPr>
        </p:pic>
      </p:grpSp>
      <p:sp>
        <p:nvSpPr>
          <p:cNvPr id="40" name="object 40" descr="$PPTXTitle"/>
          <p:cNvSpPr txBox="1">
            <a:spLocks noGrp="1"/>
          </p:cNvSpPr>
          <p:nvPr>
            <p:ph type="title"/>
          </p:nvPr>
        </p:nvSpPr>
        <p:spPr>
          <a:xfrm>
            <a:off x="3458717" y="398730"/>
            <a:ext cx="5287010" cy="3917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00"/>
                </a:solidFill>
                <a:latin typeface="Arial MT"/>
                <a:cs typeface="Arial MT"/>
              </a:rPr>
              <a:t>PRAKTIK</a:t>
            </a:r>
            <a:r>
              <a:rPr sz="2400" spc="-12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FFFF00"/>
                </a:solidFill>
                <a:latin typeface="Arial MT"/>
                <a:cs typeface="Arial MT"/>
              </a:rPr>
              <a:t>PENERAPAN</a:t>
            </a:r>
            <a:r>
              <a:rPr sz="2400" spc="-30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Arial MT"/>
                <a:cs typeface="Arial MT"/>
              </a:rPr>
              <a:t>ETIKA</a:t>
            </a:r>
            <a:r>
              <a:rPr sz="2400" spc="-195" dirty="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Arial MT"/>
                <a:cs typeface="Arial MT"/>
              </a:rPr>
              <a:t>BISNIS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907235" y="906908"/>
            <a:ext cx="8210550" cy="561530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67640" marR="189865">
              <a:lnSpc>
                <a:spcPct val="90200"/>
              </a:lnSpc>
              <a:spcBef>
                <a:spcPts val="380"/>
              </a:spcBef>
            </a:pP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Praktik</a:t>
            </a:r>
            <a:r>
              <a:rPr sz="2400" spc="-12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penerapan</a:t>
            </a:r>
            <a:r>
              <a:rPr sz="24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etika</a:t>
            </a:r>
            <a:r>
              <a:rPr sz="2400" spc="-10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bisnis</a:t>
            </a:r>
            <a:r>
              <a:rPr sz="2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yang</a:t>
            </a:r>
            <a:r>
              <a:rPr sz="24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paling</a:t>
            </a:r>
            <a:r>
              <a:rPr sz="2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sering</a:t>
            </a:r>
            <a:r>
              <a:rPr sz="24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Arial MT"/>
                <a:cs typeface="Arial MT"/>
              </a:rPr>
              <a:t>dijumpai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masih</a:t>
            </a:r>
            <a:r>
              <a:rPr sz="24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terbatas</a:t>
            </a:r>
            <a:r>
              <a:rPr sz="24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pada</a:t>
            </a:r>
            <a:r>
              <a:rPr sz="24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penyediaan</a:t>
            </a:r>
            <a:r>
              <a:rPr sz="2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buku</a:t>
            </a:r>
            <a:r>
              <a:rPr sz="24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saku</a:t>
            </a:r>
            <a:r>
              <a:rPr sz="2400" spc="-10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kode</a:t>
            </a:r>
            <a:r>
              <a:rPr sz="2400" spc="-1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Arial MT"/>
                <a:cs typeface="Arial MT"/>
              </a:rPr>
              <a:t>etik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(code</a:t>
            </a:r>
            <a:r>
              <a:rPr sz="24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of</a:t>
            </a:r>
            <a:r>
              <a:rPr sz="24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conduct)</a:t>
            </a:r>
            <a:r>
              <a:rPr sz="24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CC00"/>
                </a:solidFill>
                <a:latin typeface="Arial MT"/>
                <a:cs typeface="Arial MT"/>
              </a:rPr>
              <a:t>perusahaan</a:t>
            </a:r>
            <a:r>
              <a:rPr sz="2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Arial MT"/>
                <a:cs typeface="Arial MT"/>
              </a:rPr>
              <a:t>(pra-</a:t>
            </a:r>
            <a:r>
              <a:rPr sz="2400" spc="-10" dirty="0">
                <a:solidFill>
                  <a:srgbClr val="FFCC00"/>
                </a:solidFill>
                <a:latin typeface="Arial MT"/>
                <a:cs typeface="Arial MT"/>
              </a:rPr>
              <a:t>penerapan).</a:t>
            </a:r>
            <a:endParaRPr sz="2400">
              <a:latin typeface="Arial MT"/>
              <a:cs typeface="Arial MT"/>
            </a:endParaRPr>
          </a:p>
          <a:p>
            <a:pPr marL="187960" marR="114300" indent="-175895">
              <a:lnSpc>
                <a:spcPct val="80100"/>
              </a:lnSpc>
              <a:spcBef>
                <a:spcPts val="2455"/>
              </a:spcBef>
              <a:buSzPct val="93750"/>
              <a:buFont typeface="Wingdings"/>
              <a:buChar char=""/>
              <a:tabLst>
                <a:tab pos="18923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Buku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45" dirty="0">
                <a:solidFill>
                  <a:srgbClr val="FFCC00"/>
                </a:solidFill>
                <a:latin typeface="Tahoma"/>
                <a:cs typeface="Tahoma"/>
              </a:rPr>
              <a:t>kode</a:t>
            </a:r>
            <a:r>
              <a:rPr sz="2500" spc="-1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10" dirty="0">
                <a:solidFill>
                  <a:srgbClr val="FFCC00"/>
                </a:solidFill>
                <a:latin typeface="Tahoma"/>
                <a:cs typeface="Tahoma"/>
              </a:rPr>
              <a:t>etik</a:t>
            </a:r>
            <a:r>
              <a:rPr sz="25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perusahaan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biasanya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mengkodifikasi</a:t>
            </a:r>
            <a:r>
              <a:rPr sz="24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nilai-	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nilai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&amp;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budaya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perusahaan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(corporate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culture) 	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bentuk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rumusan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tata-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tindak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tertulis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mengenai 	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segala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sesuatu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dapat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&amp;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dapat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dilakukan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oleh</a:t>
            </a:r>
            <a:endParaRPr sz="2400">
              <a:latin typeface="Tahoma"/>
              <a:cs typeface="Tahoma"/>
            </a:endParaRPr>
          </a:p>
          <a:p>
            <a:pPr marL="189230" marR="5080">
              <a:lnSpc>
                <a:spcPct val="78000"/>
              </a:lnSpc>
              <a:spcBef>
                <a:spcPts val="95"/>
              </a:spcBef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menejemen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&amp;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karyawan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perusahaan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bersangkutan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&gt;&gt;&gt;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dapat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ditafsirkan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sebagai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bagian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dari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45" dirty="0">
                <a:solidFill>
                  <a:srgbClr val="FFCC00"/>
                </a:solidFill>
                <a:latin typeface="Tahoma"/>
                <a:cs typeface="Tahoma"/>
              </a:rPr>
              <a:t>Code</a:t>
            </a:r>
            <a:r>
              <a:rPr sz="25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dirty="0">
                <a:solidFill>
                  <a:srgbClr val="FFCC00"/>
                </a:solidFill>
                <a:latin typeface="Tahoma"/>
                <a:cs typeface="Tahoma"/>
              </a:rPr>
              <a:t>of</a:t>
            </a:r>
            <a:r>
              <a:rPr sz="25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20" dirty="0">
                <a:solidFill>
                  <a:srgbClr val="FFCC00"/>
                </a:solidFill>
                <a:latin typeface="Tahoma"/>
                <a:cs typeface="Tahoma"/>
              </a:rPr>
              <a:t>Conduct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dari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entitas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usaha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(Kwik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Kian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Gie,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2003).</a:t>
            </a:r>
            <a:endParaRPr sz="2400">
              <a:latin typeface="Tahoma"/>
              <a:cs typeface="Tahoma"/>
            </a:endParaRPr>
          </a:p>
          <a:p>
            <a:pPr>
              <a:spcBef>
                <a:spcPts val="140"/>
              </a:spcBef>
            </a:pPr>
            <a:endParaRPr sz="2400">
              <a:latin typeface="Tahoma"/>
              <a:cs typeface="Tahoma"/>
            </a:endParaRPr>
          </a:p>
          <a:p>
            <a:pPr marL="187960" marR="160655" indent="-175895">
              <a:lnSpc>
                <a:spcPct val="81100"/>
              </a:lnSpc>
              <a:buSzPct val="93750"/>
              <a:buFont typeface="Wingdings"/>
              <a:buChar char=""/>
              <a:tabLst>
                <a:tab pos="18923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50" dirty="0">
                <a:solidFill>
                  <a:srgbClr val="FFCC00"/>
                </a:solidFill>
                <a:latin typeface="Tahoma"/>
                <a:cs typeface="Tahoma"/>
              </a:rPr>
              <a:t>Code</a:t>
            </a:r>
            <a:r>
              <a:rPr sz="25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dirty="0">
                <a:solidFill>
                  <a:srgbClr val="FFCC00"/>
                </a:solidFill>
                <a:latin typeface="Tahoma"/>
                <a:cs typeface="Tahoma"/>
              </a:rPr>
              <a:t>of</a:t>
            </a:r>
            <a:r>
              <a:rPr sz="25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60" dirty="0">
                <a:solidFill>
                  <a:srgbClr val="FFCC00"/>
                </a:solidFill>
                <a:latin typeface="Tahoma"/>
                <a:cs typeface="Tahoma"/>
              </a:rPr>
              <a:t>Conduct</a:t>
            </a:r>
            <a:r>
              <a:rPr sz="25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inilah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tercantum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nilai-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nilai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etika 	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berusaha</a:t>
            </a:r>
            <a:r>
              <a:rPr sz="2400" spc="-1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sebagai</a:t>
            </a:r>
            <a:r>
              <a:rPr sz="24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salahsatu</a:t>
            </a:r>
            <a:r>
              <a:rPr sz="2400" spc="-1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pelaksanaan</a:t>
            </a:r>
            <a:r>
              <a:rPr sz="24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kaidah-kaidah 	</a:t>
            </a:r>
            <a:r>
              <a:rPr sz="2500" spc="-55" dirty="0">
                <a:solidFill>
                  <a:srgbClr val="FFCC00"/>
                </a:solidFill>
                <a:latin typeface="Tahoma"/>
                <a:cs typeface="Tahoma"/>
              </a:rPr>
              <a:t>Good</a:t>
            </a:r>
            <a:r>
              <a:rPr sz="2500" spc="-1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60" dirty="0">
                <a:solidFill>
                  <a:srgbClr val="FFCC00"/>
                </a:solidFill>
                <a:latin typeface="Tahoma"/>
                <a:cs typeface="Tahoma"/>
              </a:rPr>
              <a:t>Governance</a:t>
            </a:r>
            <a:r>
              <a:rPr sz="25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40" dirty="0">
                <a:solidFill>
                  <a:srgbClr val="FFCC00"/>
                </a:solidFill>
                <a:latin typeface="Tahoma"/>
                <a:cs typeface="Tahoma"/>
              </a:rPr>
              <a:t>&gt;&gt;&gt;</a:t>
            </a:r>
            <a:r>
              <a:rPr sz="25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50" dirty="0">
                <a:solidFill>
                  <a:srgbClr val="FFCC00"/>
                </a:solidFill>
                <a:latin typeface="Tahoma"/>
                <a:cs typeface="Tahoma"/>
              </a:rPr>
              <a:t>Code</a:t>
            </a:r>
            <a:r>
              <a:rPr sz="25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dirty="0">
                <a:solidFill>
                  <a:srgbClr val="FFCC00"/>
                </a:solidFill>
                <a:latin typeface="Tahoma"/>
                <a:cs typeface="Tahoma"/>
              </a:rPr>
              <a:t>of</a:t>
            </a:r>
            <a:r>
              <a:rPr sz="25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60" dirty="0">
                <a:solidFill>
                  <a:srgbClr val="FFCC00"/>
                </a:solidFill>
                <a:latin typeface="Tahoma"/>
                <a:cs typeface="Tahoma"/>
              </a:rPr>
              <a:t>Conduct</a:t>
            </a:r>
            <a:r>
              <a:rPr sz="25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itu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harus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disusun 	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berdasar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prinsip-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prinsip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tepat,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benar 	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memperhatikan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prinsip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berkeadilan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(fairness)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dan 	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semata-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mata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mencari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keuntungan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usaha.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277616" y="1695146"/>
            <a:ext cx="5657850" cy="215963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770"/>
              </a:spcBef>
              <a:buClr>
                <a:srgbClr val="CCFF33"/>
              </a:buClr>
              <a:buSzPct val="69642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Pada</a:t>
            </a:r>
            <a:r>
              <a:rPr sz="28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era</a:t>
            </a:r>
            <a:r>
              <a:rPr sz="28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ekonomi</a:t>
            </a:r>
            <a:r>
              <a:rPr sz="28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klasik</a:t>
            </a:r>
            <a:r>
              <a:rPr sz="28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8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800" spc="-20" dirty="0">
                <a:solidFill>
                  <a:srgbClr val="FFCC00"/>
                </a:solidFill>
                <a:latin typeface="Tahoma"/>
                <a:cs typeface="Tahoma"/>
              </a:rPr>
              <a:t>juga </a:t>
            </a: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di</a:t>
            </a:r>
            <a:r>
              <a:rPr sz="28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era</a:t>
            </a:r>
            <a:r>
              <a:rPr sz="28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ekonomi</a:t>
            </a:r>
            <a:r>
              <a:rPr sz="2800" spc="-2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800" spc="-10" dirty="0">
                <a:solidFill>
                  <a:srgbClr val="FFCC00"/>
                </a:solidFill>
                <a:latin typeface="Tahoma"/>
                <a:cs typeface="Tahoma"/>
              </a:rPr>
              <a:t>modern, </a:t>
            </a: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persoalan</a:t>
            </a:r>
            <a:r>
              <a:rPr sz="2800" spc="-8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8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bisnis</a:t>
            </a:r>
            <a:r>
              <a:rPr sz="28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Tahoma"/>
                <a:cs typeface="Tahoma"/>
              </a:rPr>
              <a:t>dalam </a:t>
            </a: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dunia</a:t>
            </a:r>
            <a:r>
              <a:rPr sz="28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ekonomi</a:t>
            </a:r>
            <a:r>
              <a:rPr sz="28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tetap</a:t>
            </a:r>
            <a:r>
              <a:rPr sz="28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Tahoma"/>
                <a:cs typeface="Tahoma"/>
              </a:rPr>
              <a:t>merupakan </a:t>
            </a: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perdebatan</a:t>
            </a:r>
            <a:r>
              <a:rPr sz="2800" spc="-1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panjang</a:t>
            </a:r>
            <a:r>
              <a:rPr sz="2800" spc="-1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8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Tahoma"/>
                <a:cs typeface="Tahoma"/>
              </a:rPr>
              <a:t>bersifat dikotomis.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58111" y="121108"/>
            <a:ext cx="7838440" cy="75755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Kesulitan</a:t>
            </a:r>
            <a:r>
              <a:rPr sz="2400" b="1" spc="-11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Melakukan</a:t>
            </a:r>
            <a:r>
              <a:rPr sz="2400" b="1" spc="-10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FF00"/>
                </a:solidFill>
                <a:latin typeface="Tahoma"/>
                <a:cs typeface="Tahoma"/>
              </a:rPr>
              <a:t>Tindakan</a:t>
            </a:r>
            <a:r>
              <a:rPr sz="2400" b="1" spc="-10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Bisnis</a:t>
            </a:r>
            <a:r>
              <a:rPr sz="2400" b="1" spc="-9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yang</a:t>
            </a:r>
            <a:r>
              <a:rPr sz="2400" b="1" spc="-7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Etis</a:t>
            </a:r>
            <a:r>
              <a:rPr sz="2400" b="1" spc="-9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spc="-25" dirty="0">
                <a:solidFill>
                  <a:srgbClr val="FFFF00"/>
                </a:solidFill>
                <a:latin typeface="Tahoma"/>
                <a:cs typeface="Tahoma"/>
              </a:rPr>
              <a:t>dan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sesuai</a:t>
            </a:r>
            <a:r>
              <a:rPr sz="2400" b="1" spc="-10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FF00"/>
                </a:solidFill>
                <a:latin typeface="Tahoma"/>
                <a:cs typeface="Tahoma"/>
              </a:rPr>
              <a:t>Hukum</a:t>
            </a:r>
            <a:endParaRPr sz="2400">
              <a:latin typeface="Tahoma"/>
              <a:cs typeface="Tahom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663701" y="1130300"/>
          <a:ext cx="8916033" cy="5013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4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19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56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1375">
                <a:tc>
                  <a:txBody>
                    <a:bodyPr/>
                    <a:lstStyle/>
                    <a:p>
                      <a:pPr marL="90805" marR="6076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Status Hukum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CC00"/>
                      </a:solidFill>
                      <a:prstDash val="solid"/>
                    </a:lnL>
                    <a:lnR w="12700">
                      <a:solidFill>
                        <a:srgbClr val="FFCC00"/>
                      </a:solidFill>
                      <a:prstDash val="solid"/>
                    </a:lnR>
                    <a:lnT w="12700">
                      <a:solidFill>
                        <a:srgbClr val="FFCC00"/>
                      </a:solidFill>
                      <a:prstDash val="solid"/>
                    </a:lnT>
                    <a:lnB w="12700">
                      <a:solidFill>
                        <a:srgbClr val="FFC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400" spc="-2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Etis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CC00"/>
                      </a:solidFill>
                      <a:prstDash val="solid"/>
                    </a:lnL>
                    <a:lnR w="12700">
                      <a:solidFill>
                        <a:srgbClr val="FFCC00"/>
                      </a:solidFill>
                      <a:prstDash val="solid"/>
                    </a:lnR>
                    <a:lnT w="12700">
                      <a:solidFill>
                        <a:srgbClr val="FFCC00"/>
                      </a:solidFill>
                      <a:prstDash val="solid"/>
                    </a:lnT>
                    <a:lnB w="12700">
                      <a:solidFill>
                        <a:srgbClr val="FFC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309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Tidak</a:t>
                      </a:r>
                      <a:r>
                        <a:rPr sz="2400" spc="-8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Jelas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CC00"/>
                      </a:solidFill>
                      <a:prstDash val="solid"/>
                    </a:lnL>
                    <a:lnR w="12700">
                      <a:solidFill>
                        <a:srgbClr val="FFCC00"/>
                      </a:solidFill>
                      <a:prstDash val="solid"/>
                    </a:lnR>
                    <a:lnT w="12700">
                      <a:solidFill>
                        <a:srgbClr val="FFCC00"/>
                      </a:solidFill>
                      <a:prstDash val="solid"/>
                    </a:lnT>
                    <a:lnB w="12700">
                      <a:solidFill>
                        <a:srgbClr val="FFC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38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Tidak</a:t>
                      </a:r>
                      <a:r>
                        <a:rPr sz="2400" spc="-1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Etis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CC00"/>
                      </a:solidFill>
                      <a:prstDash val="solid"/>
                    </a:lnL>
                    <a:lnR w="12700">
                      <a:solidFill>
                        <a:srgbClr val="FFCC00"/>
                      </a:solidFill>
                      <a:prstDash val="solid"/>
                    </a:lnR>
                    <a:lnT w="12700">
                      <a:solidFill>
                        <a:srgbClr val="FFCC00"/>
                      </a:solidFill>
                      <a:prstDash val="solid"/>
                    </a:lnT>
                    <a:lnB w="12700">
                      <a:solidFill>
                        <a:srgbClr val="FFCC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90805" marR="4457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Menurut hukum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CC00"/>
                      </a:solidFill>
                      <a:prstDash val="solid"/>
                    </a:lnL>
                    <a:lnR w="12700">
                      <a:solidFill>
                        <a:srgbClr val="FFCC00"/>
                      </a:solidFill>
                      <a:prstDash val="solid"/>
                    </a:lnR>
                    <a:lnT w="12700">
                      <a:solidFill>
                        <a:srgbClr val="FFCC00"/>
                      </a:solidFill>
                      <a:prstDash val="solid"/>
                    </a:lnT>
                    <a:lnB w="12700">
                      <a:solidFill>
                        <a:srgbClr val="FFC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35623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Tindakan</a:t>
                      </a:r>
                      <a:r>
                        <a:rPr sz="2400" spc="-18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Etis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dan</a:t>
                      </a:r>
                      <a:r>
                        <a:rPr sz="2400" spc="-4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legal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CC00"/>
                      </a:solidFill>
                      <a:prstDash val="solid"/>
                    </a:lnL>
                    <a:lnR w="12700">
                      <a:solidFill>
                        <a:srgbClr val="FFCC00"/>
                      </a:solidFill>
                      <a:prstDash val="solid"/>
                    </a:lnR>
                    <a:lnT w="12700">
                      <a:solidFill>
                        <a:srgbClr val="FFCC00"/>
                      </a:solidFill>
                      <a:prstDash val="solid"/>
                    </a:lnT>
                    <a:lnB w="12700">
                      <a:solidFill>
                        <a:srgbClr val="FFC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27178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Keetisan</a:t>
                      </a:r>
                      <a:r>
                        <a:rPr sz="2400" spc="-12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tindakan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tidak</a:t>
                      </a:r>
                      <a:r>
                        <a:rPr sz="2400" spc="-7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jelas</a:t>
                      </a:r>
                      <a:r>
                        <a:rPr sz="2400" spc="-5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tapi </a:t>
                      </a: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legal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CC00"/>
                      </a:solidFill>
                      <a:prstDash val="solid"/>
                    </a:lnL>
                    <a:lnR w="12700">
                      <a:solidFill>
                        <a:srgbClr val="FFCC00"/>
                      </a:solidFill>
                      <a:prstDash val="solid"/>
                    </a:lnR>
                    <a:lnT w="12700">
                      <a:solidFill>
                        <a:srgbClr val="FFCC00"/>
                      </a:solidFill>
                      <a:prstDash val="solid"/>
                    </a:lnT>
                    <a:lnB w="12700">
                      <a:solidFill>
                        <a:srgbClr val="FFC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496570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Legal</a:t>
                      </a:r>
                      <a:r>
                        <a:rPr sz="2400" spc="58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walau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tindakan</a:t>
                      </a:r>
                      <a:r>
                        <a:rPr sz="2400" spc="5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tak </a:t>
                      </a:r>
                      <a:r>
                        <a:rPr sz="2400" spc="-2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etis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CC00"/>
                      </a:solidFill>
                      <a:prstDash val="solid"/>
                    </a:lnL>
                    <a:lnR w="12700">
                      <a:solidFill>
                        <a:srgbClr val="FFCC00"/>
                      </a:solidFill>
                      <a:prstDash val="solid"/>
                    </a:lnR>
                    <a:lnT w="12700">
                      <a:solidFill>
                        <a:srgbClr val="FFCC00"/>
                      </a:solidFill>
                      <a:prstDash val="solid"/>
                    </a:lnT>
                    <a:lnB w="12700">
                      <a:solidFill>
                        <a:srgbClr val="FFCC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384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Tidak</a:t>
                      </a:r>
                      <a:r>
                        <a:rPr sz="2400" spc="-8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Jelas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CC00"/>
                      </a:solidFill>
                      <a:prstDash val="solid"/>
                    </a:lnL>
                    <a:lnR w="12700">
                      <a:solidFill>
                        <a:srgbClr val="FFCC00"/>
                      </a:solidFill>
                      <a:prstDash val="solid"/>
                    </a:lnR>
                    <a:lnT w="12700">
                      <a:solidFill>
                        <a:srgbClr val="FFCC00"/>
                      </a:solidFill>
                      <a:prstDash val="solid"/>
                    </a:lnT>
                    <a:lnB w="12700">
                      <a:solidFill>
                        <a:srgbClr val="FFC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278130" algn="just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Tindakan</a:t>
                      </a:r>
                      <a:r>
                        <a:rPr sz="2400" spc="39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Etis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yang</a:t>
                      </a:r>
                      <a:r>
                        <a:rPr sz="2400" spc="-2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tak</a:t>
                      </a:r>
                      <a:r>
                        <a:rPr sz="2400" spc="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jelas </a:t>
                      </a: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etisnya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CC00"/>
                      </a:solidFill>
                      <a:prstDash val="solid"/>
                    </a:lnL>
                    <a:lnR w="12700">
                      <a:solidFill>
                        <a:srgbClr val="FFCC00"/>
                      </a:solidFill>
                      <a:prstDash val="solid"/>
                    </a:lnR>
                    <a:lnT w="12700">
                      <a:solidFill>
                        <a:srgbClr val="FFCC00"/>
                      </a:solidFill>
                      <a:prstDash val="solid"/>
                    </a:lnT>
                    <a:lnB w="12700">
                      <a:solidFill>
                        <a:srgbClr val="FFC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27178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Keetisan</a:t>
                      </a:r>
                      <a:r>
                        <a:rPr sz="2400" spc="-12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tindakan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dan</a:t>
                      </a:r>
                      <a:r>
                        <a:rPr sz="2400" spc="-4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aspek</a:t>
                      </a:r>
                      <a:r>
                        <a:rPr sz="2400" spc="-5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legal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yang</a:t>
                      </a:r>
                      <a:r>
                        <a:rPr sz="2400" spc="-1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tak</a:t>
                      </a:r>
                      <a:r>
                        <a:rPr sz="2400" spc="-6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jelas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CC00"/>
                      </a:solidFill>
                      <a:prstDash val="solid"/>
                    </a:lnL>
                    <a:lnR w="12700">
                      <a:solidFill>
                        <a:srgbClr val="FFCC00"/>
                      </a:solidFill>
                      <a:prstDash val="solid"/>
                    </a:lnR>
                    <a:lnT w="12700">
                      <a:solidFill>
                        <a:srgbClr val="FFCC00"/>
                      </a:solidFill>
                      <a:prstDash val="solid"/>
                    </a:lnT>
                    <a:lnB w="12700">
                      <a:solidFill>
                        <a:srgbClr val="FFC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38544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Tidak</a:t>
                      </a:r>
                      <a:r>
                        <a:rPr sz="2400" spc="-2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jelas </a:t>
                      </a: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menentang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hukum</a:t>
                      </a:r>
                      <a:r>
                        <a:rPr sz="2400" spc="-10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walau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tak</a:t>
                      </a:r>
                      <a:r>
                        <a:rPr sz="2400" spc="-8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etis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CC00"/>
                      </a:solidFill>
                      <a:prstDash val="solid"/>
                    </a:lnL>
                    <a:lnR w="12700">
                      <a:solidFill>
                        <a:srgbClr val="FFCC00"/>
                      </a:solidFill>
                      <a:prstDash val="solid"/>
                    </a:lnR>
                    <a:lnT w="12700">
                      <a:solidFill>
                        <a:srgbClr val="FFCC00"/>
                      </a:solidFill>
                      <a:prstDash val="solid"/>
                    </a:lnT>
                    <a:lnB w="12700">
                      <a:solidFill>
                        <a:srgbClr val="FFCC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0020">
                <a:tc>
                  <a:txBody>
                    <a:bodyPr/>
                    <a:lstStyle/>
                    <a:p>
                      <a:pPr marL="90805" marR="15938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Melanggar Hukum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CC00"/>
                      </a:solidFill>
                      <a:prstDash val="solid"/>
                    </a:lnL>
                    <a:lnR w="12700">
                      <a:solidFill>
                        <a:srgbClr val="FFCC00"/>
                      </a:solidFill>
                      <a:prstDash val="solid"/>
                    </a:lnR>
                    <a:lnT w="12700">
                      <a:solidFill>
                        <a:srgbClr val="FFCC00"/>
                      </a:solidFill>
                      <a:prstDash val="solid"/>
                    </a:lnT>
                    <a:lnB w="12700">
                      <a:solidFill>
                        <a:srgbClr val="FFC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35623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Tindakan</a:t>
                      </a:r>
                      <a:r>
                        <a:rPr sz="2400" spc="-18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Etis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tapi</a:t>
                      </a:r>
                      <a:r>
                        <a:rPr sz="2400" spc="-9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tak</a:t>
                      </a:r>
                      <a:r>
                        <a:rPr sz="2400" spc="-6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legal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CC00"/>
                      </a:solidFill>
                      <a:prstDash val="solid"/>
                    </a:lnL>
                    <a:lnR w="12700">
                      <a:solidFill>
                        <a:srgbClr val="FFCC00"/>
                      </a:solidFill>
                      <a:prstDash val="solid"/>
                    </a:lnR>
                    <a:lnT w="12700">
                      <a:solidFill>
                        <a:srgbClr val="FFCC00"/>
                      </a:solidFill>
                      <a:prstDash val="solid"/>
                    </a:lnT>
                    <a:lnB w="12700">
                      <a:solidFill>
                        <a:srgbClr val="FFC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2717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Keetisan</a:t>
                      </a:r>
                      <a:r>
                        <a:rPr sz="2400" spc="-12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tindakan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tak</a:t>
                      </a:r>
                      <a:r>
                        <a:rPr sz="2400" spc="-5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jelas</a:t>
                      </a:r>
                      <a:r>
                        <a:rPr sz="2400" spc="-4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dan</a:t>
                      </a:r>
                      <a:r>
                        <a:rPr sz="2400" spc="-4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tak </a:t>
                      </a: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legal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CC00"/>
                      </a:solidFill>
                      <a:prstDash val="solid"/>
                    </a:lnL>
                    <a:lnR w="12700">
                      <a:solidFill>
                        <a:srgbClr val="FFCC00"/>
                      </a:solidFill>
                      <a:prstDash val="solid"/>
                    </a:lnR>
                    <a:lnT w="12700">
                      <a:solidFill>
                        <a:srgbClr val="FFCC00"/>
                      </a:solidFill>
                      <a:prstDash val="solid"/>
                    </a:lnT>
                    <a:lnB w="12700">
                      <a:solidFill>
                        <a:srgbClr val="FFC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441959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Tindakan</a:t>
                      </a:r>
                      <a:r>
                        <a:rPr sz="2400" spc="-114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tak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etis</a:t>
                      </a:r>
                      <a:r>
                        <a:rPr sz="2400" spc="-5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dan</a:t>
                      </a:r>
                      <a:r>
                        <a:rPr sz="2400" spc="-3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25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tak </a:t>
                      </a:r>
                      <a:r>
                        <a:rPr sz="2400" spc="-10" dirty="0">
                          <a:solidFill>
                            <a:srgbClr val="FFCC00"/>
                          </a:solidFill>
                          <a:latin typeface="Tahoma"/>
                          <a:cs typeface="Tahoma"/>
                        </a:rPr>
                        <a:t>legal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CC00"/>
                      </a:solidFill>
                      <a:prstDash val="solid"/>
                    </a:lnL>
                    <a:lnR w="12700">
                      <a:solidFill>
                        <a:srgbClr val="FFCC00"/>
                      </a:solidFill>
                      <a:prstDash val="solid"/>
                    </a:lnR>
                    <a:lnT w="12700">
                      <a:solidFill>
                        <a:srgbClr val="FFCC00"/>
                      </a:solidFill>
                      <a:prstDash val="solid"/>
                    </a:lnT>
                    <a:lnB w="12700">
                      <a:solidFill>
                        <a:srgbClr val="FFCC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2424" y="160021"/>
            <a:ext cx="5510783" cy="499871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628135" y="224105"/>
            <a:ext cx="5013960" cy="3917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45" dirty="0">
                <a:solidFill>
                  <a:srgbClr val="FFFF00"/>
                </a:solidFill>
                <a:latin typeface="Times New Roman"/>
                <a:cs typeface="Times New Roman"/>
              </a:rPr>
              <a:t>APA</a:t>
            </a:r>
            <a:r>
              <a:rPr sz="2400" b="1" spc="-26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imes New Roman"/>
                <a:cs typeface="Times New Roman"/>
              </a:rPr>
              <a:t>PERAN</a:t>
            </a:r>
            <a:r>
              <a:rPr sz="2400" b="1" spc="1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imes New Roman"/>
                <a:cs typeface="Times New Roman"/>
              </a:rPr>
              <a:t>&amp; </a:t>
            </a:r>
            <a:r>
              <a:rPr sz="2400" b="1" spc="-130" dirty="0">
                <a:solidFill>
                  <a:srgbClr val="FFFF00"/>
                </a:solidFill>
                <a:latin typeface="Times New Roman"/>
                <a:cs typeface="Times New Roman"/>
              </a:rPr>
              <a:t>MANFAAT</a:t>
            </a:r>
            <a:r>
              <a:rPr sz="2400" b="1" spc="-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FF00"/>
                </a:solidFill>
                <a:latin typeface="Times New Roman"/>
                <a:cs typeface="Times New Roman"/>
              </a:rPr>
              <a:t>ETIKA</a:t>
            </a:r>
            <a:r>
              <a:rPr sz="2400" b="1" spc="-254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(1)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62988" y="884682"/>
            <a:ext cx="8155305" cy="542798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236220" marR="649605" indent="-224154">
              <a:lnSpc>
                <a:spcPct val="79800"/>
              </a:lnSpc>
              <a:spcBef>
                <a:spcPts val="680"/>
              </a:spcBef>
              <a:buSzPct val="89583"/>
              <a:buFont typeface="Wingdings"/>
              <a:buChar char=""/>
              <a:tabLst>
                <a:tab pos="23622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Seorang</a:t>
            </a:r>
            <a:r>
              <a:rPr sz="2400" spc="-1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manusia</a:t>
            </a:r>
            <a:r>
              <a:rPr sz="24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akan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menyelaraskan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segala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tindak-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tanduk</a:t>
            </a:r>
            <a:r>
              <a:rPr sz="2400" spc="-1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tingkahlaku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menurut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berlaku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di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lingkup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dia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bertempat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tinggal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bekerja.</a:t>
            </a:r>
            <a:endParaRPr sz="2400">
              <a:latin typeface="Tahoma"/>
              <a:cs typeface="Tahoma"/>
            </a:endParaRPr>
          </a:p>
          <a:p>
            <a:pPr marL="236220" marR="402590" indent="-224154">
              <a:lnSpc>
                <a:spcPct val="79900"/>
              </a:lnSpc>
              <a:spcBef>
                <a:spcPts val="605"/>
              </a:spcBef>
              <a:buSzPct val="89583"/>
              <a:buFont typeface="Wingdings"/>
              <a:buChar char=""/>
              <a:tabLst>
                <a:tab pos="23622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 ada satupun manusia yang dapat hidup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sebebas-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bebasnya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karena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manusia</a:t>
            </a:r>
            <a:r>
              <a:rPr sz="2400" spc="-1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hidup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1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1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konstelasi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tingkahlaku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standar,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religi,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norma,</a:t>
            </a:r>
            <a:r>
              <a:rPr sz="24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nilai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moralitas,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dan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hukum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mengatur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bagaimana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seseorang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harus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bertindak</a:t>
            </a:r>
            <a:r>
              <a:rPr sz="2400" spc="-1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1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mengendalikan</a:t>
            </a:r>
            <a:r>
              <a:rPr sz="2400" spc="-1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dirty="0">
                <a:solidFill>
                  <a:srgbClr val="FFCC00"/>
                </a:solidFill>
                <a:latin typeface="Tahoma"/>
                <a:cs typeface="Tahoma"/>
              </a:rPr>
              <a:t>semangat</a:t>
            </a:r>
            <a:r>
              <a:rPr sz="2500" spc="5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500" spc="-10" dirty="0">
                <a:solidFill>
                  <a:srgbClr val="FFCC00"/>
                </a:solidFill>
                <a:latin typeface="Tahoma"/>
                <a:cs typeface="Tahoma"/>
              </a:rPr>
              <a:t>kebebasan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(freedom)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serta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tunduk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terhadap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disepakati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secara</a:t>
            </a:r>
            <a:r>
              <a:rPr sz="2400" spc="-1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luas.</a:t>
            </a:r>
            <a:endParaRPr sz="2400">
              <a:latin typeface="Tahoma"/>
              <a:cs typeface="Tahoma"/>
            </a:endParaRPr>
          </a:p>
          <a:p>
            <a:pPr marL="236220" marR="5080">
              <a:lnSpc>
                <a:spcPct val="90000"/>
              </a:lnSpc>
              <a:spcBef>
                <a:spcPts val="2700"/>
              </a:spcBef>
            </a:pP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Standar</a:t>
            </a:r>
            <a:r>
              <a:rPr sz="2400" spc="-11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moral</a:t>
            </a:r>
            <a:r>
              <a:rPr sz="2400" spc="-6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yang</a:t>
            </a:r>
            <a:r>
              <a:rPr sz="2400" spc="-9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dikenakan</a:t>
            </a:r>
            <a:r>
              <a:rPr sz="2400" spc="-9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atas</a:t>
            </a:r>
            <a:r>
              <a:rPr sz="2400" spc="-5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orang</a:t>
            </a:r>
            <a:r>
              <a:rPr sz="2400" spc="-10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per</a:t>
            </a:r>
            <a:r>
              <a:rPr sz="2400" spc="-7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Tahoma"/>
                <a:cs typeface="Tahoma"/>
              </a:rPr>
              <a:t>orang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dianggap</a:t>
            </a:r>
            <a:r>
              <a:rPr sz="2400" spc="-7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menghalangi</a:t>
            </a:r>
            <a:r>
              <a:rPr sz="2400" spc="-6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kebebasan</a:t>
            </a:r>
            <a:r>
              <a:rPr sz="2400" spc="-11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individu</a:t>
            </a:r>
            <a:r>
              <a:rPr sz="2400" spc="-7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(Lukes,</a:t>
            </a:r>
            <a:r>
              <a:rPr sz="2400" spc="-4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Tahoma"/>
                <a:cs typeface="Tahoma"/>
              </a:rPr>
              <a:t>1973).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Menurut</a:t>
            </a:r>
            <a:r>
              <a:rPr sz="2400" spc="-6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paham</a:t>
            </a:r>
            <a:r>
              <a:rPr sz="2400" spc="-4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sosialis,</a:t>
            </a:r>
            <a:r>
              <a:rPr sz="2400" spc="-15" dirty="0">
                <a:solidFill>
                  <a:srgbClr val="FFFF00"/>
                </a:solidFill>
                <a:latin typeface="Tahoma"/>
                <a:cs typeface="Tahoma"/>
              </a:rPr>
              <a:t>  </a:t>
            </a:r>
            <a:r>
              <a:rPr sz="2400" spc="-10" dirty="0">
                <a:solidFill>
                  <a:srgbClr val="FFFF00"/>
                </a:solidFill>
                <a:latin typeface="Tahoma"/>
                <a:cs typeface="Tahoma"/>
              </a:rPr>
              <a:t>kebebasan</a:t>
            </a:r>
            <a:r>
              <a:rPr sz="2400" spc="-6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dianggap</a:t>
            </a:r>
            <a:r>
              <a:rPr sz="2400" spc="-3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Tahoma"/>
                <a:cs typeface="Tahoma"/>
              </a:rPr>
              <a:t>sebagai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pemerataan</a:t>
            </a:r>
            <a:r>
              <a:rPr sz="2400" spc="-10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pembagian</a:t>
            </a:r>
            <a:r>
              <a:rPr sz="2400" spc="-9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kekuasaan</a:t>
            </a:r>
            <a:r>
              <a:rPr sz="2400" spc="-12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dan</a:t>
            </a:r>
            <a:r>
              <a:rPr sz="2400" spc="-9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tentunya</a:t>
            </a:r>
            <a:r>
              <a:rPr sz="2400" spc="-13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FF00"/>
                </a:solidFill>
                <a:latin typeface="Tahoma"/>
                <a:cs typeface="Tahoma"/>
              </a:rPr>
              <a:t>juga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kebebasan.</a:t>
            </a:r>
            <a:r>
              <a:rPr sz="2400" spc="-10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Istilahnya,</a:t>
            </a:r>
            <a:r>
              <a:rPr sz="2400" spc="-10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kebebasan</a:t>
            </a:r>
            <a:r>
              <a:rPr sz="2400" spc="-10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tanpa</a:t>
            </a:r>
            <a:r>
              <a:rPr sz="2400" spc="-9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Tahoma"/>
                <a:cs typeface="Tahoma"/>
              </a:rPr>
              <a:t>kesetaraan</a:t>
            </a:r>
            <a:r>
              <a:rPr sz="2400" spc="-114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Tahoma"/>
                <a:cs typeface="Tahoma"/>
              </a:rPr>
              <a:t>adalah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serupa</a:t>
            </a:r>
            <a:r>
              <a:rPr sz="2400" spc="-9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dengan</a:t>
            </a:r>
            <a:r>
              <a:rPr sz="2400" spc="-7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penjajahan</a:t>
            </a:r>
            <a:r>
              <a:rPr sz="2400" spc="-7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oleh</a:t>
            </a:r>
            <a:r>
              <a:rPr sz="2400" spc="-7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mereka</a:t>
            </a:r>
            <a:r>
              <a:rPr sz="2400" spc="-4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yang</a:t>
            </a:r>
            <a:r>
              <a:rPr sz="2400" spc="-6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00"/>
                </a:solidFill>
                <a:latin typeface="Tahoma"/>
                <a:cs typeface="Tahoma"/>
              </a:rPr>
              <a:t>berkuasa.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139187" y="318994"/>
            <a:ext cx="8022590" cy="5710555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R="721995" algn="ctr">
              <a:spcBef>
                <a:spcPts val="1425"/>
              </a:spcBef>
            </a:pP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APA</a:t>
            </a:r>
            <a:r>
              <a:rPr sz="2400" spc="-7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PERAN</a:t>
            </a:r>
            <a:r>
              <a:rPr sz="2400" spc="-7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&amp;</a:t>
            </a:r>
            <a:r>
              <a:rPr sz="2400" spc="-6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30" dirty="0">
                <a:solidFill>
                  <a:srgbClr val="FFFF00"/>
                </a:solidFill>
                <a:latin typeface="Tahoma"/>
                <a:cs typeface="Tahoma"/>
              </a:rPr>
              <a:t>MANFAAT</a:t>
            </a:r>
            <a:r>
              <a:rPr sz="2400" spc="-9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00"/>
                </a:solidFill>
                <a:latin typeface="Tahoma"/>
                <a:cs typeface="Tahoma"/>
              </a:rPr>
              <a:t>ETIKA</a:t>
            </a:r>
            <a:r>
              <a:rPr sz="2400" spc="-8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FF00"/>
                </a:solidFill>
                <a:latin typeface="Tahoma"/>
                <a:cs typeface="Tahoma"/>
              </a:rPr>
              <a:t>(2)</a:t>
            </a:r>
            <a:endParaRPr sz="2400" dirty="0">
              <a:latin typeface="Tahoma"/>
              <a:cs typeface="Tahoma"/>
            </a:endParaRPr>
          </a:p>
          <a:p>
            <a:pPr marL="355600" marR="248285" indent="-342900">
              <a:lnSpc>
                <a:spcPct val="80000"/>
              </a:lnSpc>
              <a:spcBef>
                <a:spcPts val="1900"/>
              </a:spcBef>
              <a:buClr>
                <a:srgbClr val="FFFF00"/>
              </a:buClr>
              <a:buSzPct val="6875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memiliki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peran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penting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kehidupan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manusia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karena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seseorang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mungkin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hidup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sendiri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dan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menetapkan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mana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benar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benar,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mana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baik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baik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menurut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kata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hati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sendiri.</a:t>
            </a:r>
            <a:endParaRPr sz="2400" dirty="0">
              <a:latin typeface="Tahoma"/>
              <a:cs typeface="Tahoma"/>
            </a:endParaRPr>
          </a:p>
          <a:p>
            <a:pPr marL="355600" marR="694055" indent="-342900">
              <a:lnSpc>
                <a:spcPct val="80000"/>
              </a:lnSpc>
              <a:spcBef>
                <a:spcPts val="600"/>
              </a:spcBef>
              <a:buClr>
                <a:srgbClr val="FFFF00"/>
              </a:buClr>
              <a:buSzPct val="6875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Sebagai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bagian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dari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keluarga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masyarakat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maka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seseorang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akan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tunduk</a:t>
            </a:r>
            <a:r>
              <a:rPr sz="2400" spc="-1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pada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aturan,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nilai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dan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norma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telah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disepakati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oleh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keluarga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dan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masyarakat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dimana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dia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bertempat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tinggal.</a:t>
            </a:r>
            <a:endParaRPr sz="2400" dirty="0">
              <a:latin typeface="Tahoma"/>
              <a:cs typeface="Tahoma"/>
            </a:endParaRPr>
          </a:p>
          <a:p>
            <a:pPr marL="355600" marR="57785" indent="-342900">
              <a:lnSpc>
                <a:spcPct val="79900"/>
              </a:lnSpc>
              <a:spcBef>
                <a:spcPts val="605"/>
              </a:spcBef>
              <a:buClr>
                <a:srgbClr val="FFFF00"/>
              </a:buClr>
              <a:buSzPct val="6875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kesepakatan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ini</a:t>
            </a:r>
            <a:r>
              <a:rPr sz="2400" spc="-1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akan</a:t>
            </a:r>
            <a:r>
              <a:rPr sz="2400" spc="-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berlangsung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lama</a:t>
            </a:r>
            <a:r>
              <a:rPr sz="2400" spc="-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dan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menjadi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komitmen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bersama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untuk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ditindaklanjuti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dalam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ujud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tingkahlaku,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tindak-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tanduk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cara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bergaul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sesama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manusia,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lingkup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keluarga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masyarakat,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diwariskan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dari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generasi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generasi.</a:t>
            </a:r>
            <a:endParaRPr sz="2400" dirty="0">
              <a:latin typeface="Tahoma"/>
              <a:cs typeface="Tahoma"/>
            </a:endParaRPr>
          </a:p>
          <a:p>
            <a:pPr marL="355600" marR="5080" indent="-342900" algn="just">
              <a:lnSpc>
                <a:spcPts val="2300"/>
              </a:lnSpc>
              <a:spcBef>
                <a:spcPts val="590"/>
              </a:spcBef>
              <a:buClr>
                <a:srgbClr val="FFFF00"/>
              </a:buClr>
              <a:buSzPct val="6875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kata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lain,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mencakup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segala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aspek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tindakan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kehidupan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manusia,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baik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bersifat</a:t>
            </a:r>
            <a:r>
              <a:rPr sz="2400" spc="-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deskriftif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maupun normatif.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831035" y="258268"/>
            <a:ext cx="8459470" cy="6274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6715" algn="ctr">
              <a:spcBef>
                <a:spcPts val="100"/>
              </a:spcBef>
            </a:pP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PERAN</a:t>
            </a:r>
            <a:r>
              <a:rPr sz="2400" b="1" spc="-12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&amp;</a:t>
            </a:r>
            <a:r>
              <a:rPr sz="2400" b="1" spc="-5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MANFAAT</a:t>
            </a:r>
            <a:r>
              <a:rPr sz="2400" b="1" spc="-10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ETIKA</a:t>
            </a:r>
            <a:r>
              <a:rPr sz="2400" b="1" spc="-7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spc="-25" dirty="0">
                <a:solidFill>
                  <a:srgbClr val="FFFF00"/>
                </a:solidFill>
                <a:latin typeface="Tahoma"/>
                <a:cs typeface="Tahoma"/>
              </a:rPr>
              <a:t>(3)</a:t>
            </a:r>
            <a:endParaRPr sz="2400">
              <a:latin typeface="Tahoma"/>
              <a:cs typeface="Tahoma"/>
            </a:endParaRPr>
          </a:p>
          <a:p>
            <a:pPr marL="236220" marR="146685" indent="-224154">
              <a:lnSpc>
                <a:spcPct val="80000"/>
              </a:lnSpc>
              <a:spcBef>
                <a:spcPts val="2500"/>
              </a:spcBef>
              <a:buClr>
                <a:srgbClr val="FFFF00"/>
              </a:buClr>
              <a:buSzPct val="68750"/>
              <a:buFont typeface="Wingdings"/>
              <a:buChar char=""/>
              <a:tabLst>
                <a:tab pos="23622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Peran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kemanfaatan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kehidupan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berkeluarga,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bermasyarakat</a:t>
            </a:r>
            <a:r>
              <a:rPr sz="2400" spc="-1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menjadi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sangat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penting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mengatur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kehidupan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sesorang,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keluarga,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masyarakat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&amp;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bahkan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suatu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negara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dimana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orang,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keluarga,</a:t>
            </a:r>
            <a:r>
              <a:rPr sz="24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masyarakat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berada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di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dalamnya.</a:t>
            </a:r>
            <a:endParaRPr sz="2400">
              <a:latin typeface="Tahoma"/>
              <a:cs typeface="Tahoma"/>
            </a:endParaRPr>
          </a:p>
          <a:p>
            <a:pPr marL="3040380" lvl="1" indent="-223520">
              <a:buClr>
                <a:srgbClr val="FFFF00"/>
              </a:buClr>
              <a:buSzPct val="68750"/>
              <a:buFont typeface="Wingdings"/>
              <a:buChar char=""/>
              <a:tabLst>
                <a:tab pos="304038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Mengapa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demikian?</a:t>
            </a:r>
            <a:endParaRPr sz="2400">
              <a:latin typeface="Tahoma"/>
              <a:cs typeface="Tahoma"/>
            </a:endParaRPr>
          </a:p>
          <a:p>
            <a:pPr marL="236220" marR="321310" indent="-224154">
              <a:lnSpc>
                <a:spcPct val="79800"/>
              </a:lnSpc>
              <a:spcBef>
                <a:spcPts val="605"/>
              </a:spcBef>
              <a:buClr>
                <a:srgbClr val="FFFF00"/>
              </a:buClr>
              <a:buSzPct val="68750"/>
              <a:buFont typeface="Wingdings"/>
              <a:buChar char=""/>
              <a:tabLst>
                <a:tab pos="23622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Karena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negara,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walau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sudah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ada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hukum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yang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mengatur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tentang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baik-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buruk,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salah-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benar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tindakan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 yang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dilakukan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oleh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warganya,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ternyata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tetap</a:t>
            </a:r>
            <a:r>
              <a:rPr sz="2400" spc="-1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diperlukan.</a:t>
            </a:r>
            <a:endParaRPr sz="2400">
              <a:latin typeface="Tahoma"/>
              <a:cs typeface="Tahoma"/>
            </a:endParaRPr>
          </a:p>
          <a:p>
            <a:pPr marL="2142490" lvl="1" indent="-223520">
              <a:buClr>
                <a:srgbClr val="FFFF00"/>
              </a:buClr>
              <a:buSzPct val="68750"/>
              <a:buFont typeface="Wingdings"/>
              <a:buChar char=""/>
              <a:tabLst>
                <a:tab pos="2142490" algn="l"/>
              </a:tabLst>
            </a:pP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Pertanyaannya</a:t>
            </a:r>
            <a:r>
              <a:rPr sz="2400" spc="-1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adalah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mengapa?</a:t>
            </a:r>
            <a:endParaRPr sz="2400">
              <a:latin typeface="Tahoma"/>
              <a:cs typeface="Tahoma"/>
            </a:endParaRPr>
          </a:p>
          <a:p>
            <a:pPr marL="236220" marR="5080" indent="-224154">
              <a:lnSpc>
                <a:spcPct val="80000"/>
              </a:lnSpc>
              <a:spcBef>
                <a:spcPts val="600"/>
              </a:spcBef>
              <a:buClr>
                <a:srgbClr val="FFFF00"/>
              </a:buClr>
              <a:buSzPct val="68750"/>
              <a:buFont typeface="Wingdings"/>
              <a:buChar char=""/>
              <a:tabLst>
                <a:tab pos="23622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Alasannya</a:t>
            </a:r>
            <a:r>
              <a:rPr sz="2400" spc="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adalah</a:t>
            </a:r>
            <a:r>
              <a:rPr sz="2400" spc="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karena</a:t>
            </a:r>
            <a:r>
              <a:rPr sz="2400" spc="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norma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hukum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(1)</a:t>
            </a:r>
            <a:r>
              <a:rPr sz="2400" spc="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1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selalu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dapat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menjangkau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wilayah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abu-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abu,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dapat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dilihat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hanyalah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wilayah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hitam-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putih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(2)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selalu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30" dirty="0">
                <a:solidFill>
                  <a:srgbClr val="FFCC00"/>
                </a:solidFill>
                <a:latin typeface="Tahoma"/>
                <a:cs typeface="Tahoma"/>
              </a:rPr>
              <a:t>cepat-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tanggap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terhadap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perubahan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zaman,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sehingga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sering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terdapat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kesenjangan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hukum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dapat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dimanfaatkan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untuk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kepentingan</a:t>
            </a:r>
            <a:r>
              <a:rPr sz="2400" spc="-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orang</a:t>
            </a:r>
            <a:r>
              <a:rPr sz="2400" spc="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perseorangan</a:t>
            </a:r>
            <a:r>
              <a:rPr sz="2400" spc="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kelompok</a:t>
            </a:r>
            <a:r>
              <a:rPr sz="2400" spc="-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tertentu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sebaliknya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merugikan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pihak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lain,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(3)</a:t>
            </a:r>
            <a:r>
              <a:rPr sz="2400" spc="-1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sering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mampu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mendeteksi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dampak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kemudian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hari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dilihat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dari</a:t>
            </a:r>
            <a:r>
              <a:rPr sz="2400" spc="3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moral-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etis.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974339" y="410668"/>
            <a:ext cx="4554220" cy="3917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PERAN</a:t>
            </a:r>
            <a:r>
              <a:rPr sz="2400" b="1" spc="-114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&amp;</a:t>
            </a:r>
            <a:r>
              <a:rPr sz="2400" b="1" spc="-6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MANFAAT</a:t>
            </a:r>
            <a:r>
              <a:rPr sz="2400" b="1" spc="-10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ETIKA</a:t>
            </a:r>
            <a:r>
              <a:rPr sz="2400" b="1" spc="-6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spc="-25" dirty="0">
                <a:solidFill>
                  <a:srgbClr val="FFFF00"/>
                </a:solidFill>
                <a:latin typeface="Tahoma"/>
                <a:cs typeface="Tahoma"/>
              </a:rPr>
              <a:t>(4)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8111" y="1543558"/>
            <a:ext cx="8007350" cy="428752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695"/>
              </a:spcBef>
              <a:buClr>
                <a:srgbClr val="FFFF00"/>
              </a:buClr>
              <a:buSzPct val="66000"/>
              <a:buFont typeface="Wingdings"/>
              <a:buChar char=""/>
              <a:tabLst>
                <a:tab pos="355600" algn="l"/>
              </a:tabLst>
            </a:pPr>
            <a:r>
              <a:rPr sz="25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500" spc="53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pada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dasarnya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mengajak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orang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untuk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bersikap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kritis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rasional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melakukan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keputusan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untuk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melakukan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melakukan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tindakan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sehingga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bertentangan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nilai</a:t>
            </a:r>
            <a:r>
              <a:rPr sz="2400" spc="-1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norma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berlaku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tetapi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juga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tidak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mengorbankan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kepentingan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orang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orang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tatanan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masyarakat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luas.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demikian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ketenangan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harmonisasi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di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keluarga,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masyarakat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negara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juga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akan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terjaga</a:t>
            </a:r>
            <a:r>
              <a:rPr sz="24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(Hubeis,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2008).</a:t>
            </a:r>
            <a:endParaRPr sz="2400">
              <a:latin typeface="Tahoma"/>
              <a:cs typeface="Tahoma"/>
            </a:endParaRPr>
          </a:p>
          <a:p>
            <a:pPr marL="355600" marR="344805" indent="-342900">
              <a:lnSpc>
                <a:spcPts val="2300"/>
              </a:lnSpc>
              <a:spcBef>
                <a:spcPts val="585"/>
              </a:spcBef>
              <a:buClr>
                <a:srgbClr val="FFFF00"/>
              </a:buClr>
              <a:buSzPct val="68750"/>
              <a:buFont typeface="Wingdings"/>
              <a:buChar char=""/>
              <a:tabLst>
                <a:tab pos="35560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Paham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kebenaran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kebaikan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suatu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sering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berbentrokan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dengan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paham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kebebasan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dalam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konteks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global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acap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disebut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paham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individualisme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dan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liberalisme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paham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separatisme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paham</a:t>
            </a:r>
            <a:endParaRPr sz="2400">
              <a:latin typeface="Tahoma"/>
              <a:cs typeface="Tahoma"/>
            </a:endParaRPr>
          </a:p>
          <a:p>
            <a:pPr marL="355600">
              <a:lnSpc>
                <a:spcPts val="2340"/>
              </a:lnSpc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........isme.</a:t>
            </a:r>
            <a:r>
              <a:rPr sz="2400" spc="-1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4424" y="3665220"/>
              <a:ext cx="595884" cy="52120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0644" y="3683508"/>
              <a:ext cx="7194804" cy="49987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0644" y="3976115"/>
              <a:ext cx="7432548" cy="4998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0644" y="4268723"/>
              <a:ext cx="7263383" cy="49987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0644" y="4561332"/>
              <a:ext cx="8022335" cy="4998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0644" y="4853940"/>
              <a:ext cx="1946148" cy="4998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4424" y="5201411"/>
              <a:ext cx="595884" cy="52120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0644" y="5219700"/>
              <a:ext cx="8500872" cy="4998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0644" y="5512308"/>
              <a:ext cx="6996683" cy="49987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0644" y="5804915"/>
              <a:ext cx="1972056" cy="49987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2058112" y="71120"/>
            <a:ext cx="8235315" cy="6214110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R="413384" algn="ctr">
              <a:spcBef>
                <a:spcPts val="1225"/>
              </a:spcBef>
            </a:pP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ETIKA</a:t>
            </a:r>
            <a:r>
              <a:rPr sz="2400" b="1" spc="-12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FF00"/>
                </a:solidFill>
                <a:latin typeface="Tahoma"/>
                <a:cs typeface="Tahoma"/>
              </a:rPr>
              <a:t>DESKRIPTIF</a:t>
            </a:r>
            <a:r>
              <a:rPr sz="2400" b="1" spc="-100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ahoma"/>
                <a:cs typeface="Tahoma"/>
              </a:rPr>
              <a:t>&amp;</a:t>
            </a:r>
            <a:r>
              <a:rPr sz="2400" b="1" spc="-85" dirty="0">
                <a:solidFill>
                  <a:srgbClr val="FFFF00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FF00"/>
                </a:solidFill>
                <a:latin typeface="Tahoma"/>
                <a:cs typeface="Tahoma"/>
              </a:rPr>
              <a:t>NORMATIF</a:t>
            </a:r>
            <a:endParaRPr sz="2400">
              <a:latin typeface="Tahoma"/>
              <a:cs typeface="Tahoma"/>
            </a:endParaRPr>
          </a:p>
          <a:p>
            <a:pPr marL="236220" marR="138430" indent="-224154">
              <a:lnSpc>
                <a:spcPct val="80000"/>
              </a:lnSpc>
              <a:spcBef>
                <a:spcPts val="1705"/>
              </a:spcBef>
              <a:buClr>
                <a:srgbClr val="FFFF00"/>
              </a:buClr>
              <a:buSzPct val="68750"/>
              <a:buFont typeface="Wingdings"/>
              <a:buChar char=""/>
              <a:tabLst>
                <a:tab pos="23622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deskriptif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adalah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bentuk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berusaha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menganalisis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secara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kritis,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logis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rasional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mengenai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sikap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&amp;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prilaku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manusia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serta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apa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ingin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dicapai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oleh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seseorang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sebagai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sesuatu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bernilai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dalam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hidup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dan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kehidupannya;</a:t>
            </a:r>
            <a:endParaRPr sz="2400">
              <a:latin typeface="Tahoma"/>
              <a:cs typeface="Tahoma"/>
            </a:endParaRPr>
          </a:p>
          <a:p>
            <a:pPr marL="236220" marR="219075" indent="-224154">
              <a:lnSpc>
                <a:spcPct val="80000"/>
              </a:lnSpc>
              <a:spcBef>
                <a:spcPts val="600"/>
              </a:spcBef>
              <a:buClr>
                <a:srgbClr val="FFFF00"/>
              </a:buClr>
              <a:buSzPct val="68750"/>
              <a:buFont typeface="Wingdings"/>
              <a:buChar char=""/>
              <a:tabLst>
                <a:tab pos="23622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deskriptif</a:t>
            </a:r>
            <a:r>
              <a:rPr sz="2400" spc="-11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memberi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fakta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sebagai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dasar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pengambilan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keputusan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tentang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bentuk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perilaku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(kognisi,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afeksi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dan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aksi)</a:t>
            </a:r>
            <a:r>
              <a:rPr sz="2400" spc="-4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akan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dipilih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oleh</a:t>
            </a:r>
            <a:r>
              <a:rPr sz="2400" spc="-9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seseorang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untuk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dijadikan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acuan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hidupnya.</a:t>
            </a:r>
            <a:endParaRPr sz="2400">
              <a:latin typeface="Tahoma"/>
              <a:cs typeface="Tahoma"/>
            </a:endParaRPr>
          </a:p>
          <a:p>
            <a:pPr marL="234950" marR="509270" indent="-222885">
              <a:lnSpc>
                <a:spcPct val="80000"/>
              </a:lnSpc>
              <a:spcBef>
                <a:spcPts val="2640"/>
              </a:spcBef>
              <a:buClr>
                <a:srgbClr val="FFFF00"/>
              </a:buClr>
              <a:buSzPct val="114583"/>
              <a:buFont typeface="Wingdings"/>
              <a:buChar char=""/>
              <a:tabLst>
                <a:tab pos="23622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normatif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adalah</a:t>
            </a:r>
            <a:r>
              <a:rPr sz="2400" spc="-6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bentuk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berusaha 	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merumuskan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pola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perilaku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normatif</a:t>
            </a:r>
            <a:r>
              <a:rPr sz="2400" spc="-3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atau</a:t>
            </a:r>
            <a:r>
              <a:rPr sz="2400" spc="-1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ideal</a:t>
            </a:r>
            <a:r>
              <a:rPr sz="2400" spc="-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yang 	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seharusnya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dimiliki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diterapkan</a:t>
            </a:r>
            <a:r>
              <a:rPr sz="2400" spc="-10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oleh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seseorang 	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sehingga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hidup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4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kehidupannya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mempunyai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arti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yang 	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bermakna:</a:t>
            </a:r>
            <a:endParaRPr sz="2400">
              <a:latin typeface="Tahoma"/>
              <a:cs typeface="Tahoma"/>
            </a:endParaRPr>
          </a:p>
          <a:p>
            <a:pPr marL="236220" marR="5080" indent="-224154">
              <a:lnSpc>
                <a:spcPct val="80000"/>
              </a:lnSpc>
              <a:spcBef>
                <a:spcPts val="600"/>
              </a:spcBef>
              <a:buClr>
                <a:srgbClr val="FFFF00"/>
              </a:buClr>
              <a:buSzPct val="114583"/>
              <a:buFont typeface="Wingdings"/>
              <a:buChar char=""/>
              <a:tabLst>
                <a:tab pos="236220" algn="l"/>
              </a:tabLst>
            </a:pP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Etika</a:t>
            </a:r>
            <a:r>
              <a:rPr sz="2400" spc="-7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normatif</a:t>
            </a:r>
            <a:r>
              <a:rPr sz="2400" spc="-5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memberi</a:t>
            </a:r>
            <a:r>
              <a:rPr sz="2400" spc="-6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penilaian</a:t>
            </a:r>
            <a:r>
              <a:rPr sz="2400" spc="-5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sekaligus</a:t>
            </a:r>
            <a:r>
              <a:rPr sz="2400" spc="-7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memberi</a:t>
            </a:r>
            <a:r>
              <a:rPr sz="2400" spc="-9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norma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sebagai</a:t>
            </a:r>
            <a:r>
              <a:rPr sz="2400" spc="-114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dasar</a:t>
            </a:r>
            <a:r>
              <a:rPr sz="2400" spc="-8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dan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kerangka</a:t>
            </a:r>
            <a:r>
              <a:rPr sz="2400" spc="-8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tindakan</a:t>
            </a:r>
            <a:r>
              <a:rPr sz="2400" spc="-100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CC00"/>
                </a:solidFill>
                <a:latin typeface="Tahoma"/>
                <a:cs typeface="Tahoma"/>
              </a:rPr>
              <a:t>yang</a:t>
            </a:r>
            <a:r>
              <a:rPr sz="2400" spc="-125" dirty="0">
                <a:solidFill>
                  <a:srgbClr val="FFCC00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CC00"/>
                </a:solidFill>
                <a:latin typeface="Tahoma"/>
                <a:cs typeface="Tahoma"/>
              </a:rPr>
              <a:t>akan </a:t>
            </a:r>
            <a:r>
              <a:rPr sz="2400" spc="-10" dirty="0">
                <a:solidFill>
                  <a:srgbClr val="FFCC00"/>
                </a:solidFill>
                <a:latin typeface="Tahoma"/>
                <a:cs typeface="Tahoma"/>
              </a:rPr>
              <a:t>diputuskan.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840991" y="643710"/>
            <a:ext cx="8638540" cy="693780"/>
          </a:xfrm>
          <a:prstGeom prst="rect">
            <a:avLst/>
          </a:prstGeom>
          <a:solidFill>
            <a:srgbClr val="006EC0"/>
          </a:solidFill>
        </p:spPr>
        <p:txBody>
          <a:bodyPr vert="horz" wrap="square" lIns="0" tIns="16510" rIns="0" bIns="0" rtlCol="0" anchor="ctr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30"/>
              </a:spcBef>
            </a:pPr>
            <a:r>
              <a:rPr b="1" spc="-10" dirty="0">
                <a:solidFill>
                  <a:srgbClr val="FFFFCC"/>
                </a:solidFill>
                <a:latin typeface="Arial"/>
                <a:cs typeface="Arial"/>
              </a:rPr>
              <a:t>Prinsip-</a:t>
            </a: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Prinsip</a:t>
            </a:r>
            <a:r>
              <a:rPr b="1" spc="-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FFCC"/>
                </a:solidFill>
                <a:latin typeface="Arial"/>
                <a:cs typeface="Arial"/>
              </a:rPr>
              <a:t>Etika</a:t>
            </a:r>
          </a:p>
        </p:txBody>
      </p:sp>
      <p:sp>
        <p:nvSpPr>
          <p:cNvPr id="3" name="object 3"/>
          <p:cNvSpPr/>
          <p:nvPr/>
        </p:nvSpPr>
        <p:spPr>
          <a:xfrm>
            <a:off x="1853185" y="1828800"/>
            <a:ext cx="8208009" cy="4114800"/>
          </a:xfrm>
          <a:custGeom>
            <a:avLst/>
            <a:gdLst/>
            <a:ahLst/>
            <a:cxnLst/>
            <a:rect l="l" t="t" r="r" b="b"/>
            <a:pathLst>
              <a:path w="8208009" h="4114800">
                <a:moveTo>
                  <a:pt x="8207883" y="0"/>
                </a:moveTo>
                <a:lnTo>
                  <a:pt x="0" y="0"/>
                </a:lnTo>
                <a:lnTo>
                  <a:pt x="0" y="4114800"/>
                </a:lnTo>
                <a:lnTo>
                  <a:pt x="8207883" y="4114800"/>
                </a:lnTo>
                <a:lnTo>
                  <a:pt x="8207883" y="0"/>
                </a:lnTo>
                <a:close/>
              </a:path>
            </a:pathLst>
          </a:custGeom>
          <a:solidFill>
            <a:srgbClr val="5000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31010" y="1838960"/>
            <a:ext cx="7536815" cy="3157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330" marR="185420" indent="-341630">
              <a:spcBef>
                <a:spcPts val="105"/>
              </a:spcBef>
              <a:buSzPct val="96875"/>
              <a:buAutoNum type="arabicPeriod"/>
              <a:tabLst>
                <a:tab pos="355600" algn="l"/>
              </a:tabLst>
            </a:pP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Prinsip</a:t>
            </a:r>
            <a:r>
              <a:rPr sz="3200" b="1" spc="-3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tanggung</a:t>
            </a:r>
            <a:r>
              <a:rPr sz="3200" b="1" spc="-5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jawab</a:t>
            </a:r>
            <a:r>
              <a:rPr sz="3200" b="1" spc="-4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CC00"/>
                </a:solidFill>
                <a:latin typeface="Arial"/>
                <a:cs typeface="Arial"/>
              </a:rPr>
              <a:t>terhadap 	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pelaksanaan</a:t>
            </a:r>
            <a:r>
              <a:rPr sz="3200" b="1" spc="-14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pekerjaan</a:t>
            </a:r>
            <a:r>
              <a:rPr sz="3200" b="1" spc="-1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dan</a:t>
            </a:r>
            <a:r>
              <a:rPr sz="3200" b="1" spc="-10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CC00"/>
                </a:solidFill>
                <a:latin typeface="Arial"/>
                <a:cs typeface="Arial"/>
              </a:rPr>
              <a:t>hasilnya</a:t>
            </a:r>
            <a:endParaRPr sz="3200">
              <a:latin typeface="Arial"/>
              <a:cs typeface="Arial"/>
            </a:endParaRPr>
          </a:p>
          <a:p>
            <a:pPr marL="355600" marR="5080" indent="-6350">
              <a:spcBef>
                <a:spcPts val="805"/>
              </a:spcBef>
            </a:pP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terhadap</a:t>
            </a:r>
            <a:r>
              <a:rPr sz="3200" b="1" spc="-10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dampak</a:t>
            </a:r>
            <a:r>
              <a:rPr sz="3200" b="1" spc="-9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pekerjaab</a:t>
            </a:r>
            <a:r>
              <a:rPr sz="3200" b="1" spc="-1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CC00"/>
                </a:solidFill>
                <a:latin typeface="Arial"/>
                <a:cs typeface="Arial"/>
              </a:rPr>
              <a:t>terhadap 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orang</a:t>
            </a:r>
            <a:r>
              <a:rPr sz="3200" b="1" spc="-7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spc="-20" dirty="0">
                <a:solidFill>
                  <a:srgbClr val="FFCC00"/>
                </a:solidFill>
                <a:latin typeface="Arial"/>
                <a:cs typeface="Arial"/>
              </a:rPr>
              <a:t>lain</a:t>
            </a:r>
            <a:endParaRPr sz="3200">
              <a:latin typeface="Arial"/>
              <a:cs typeface="Arial"/>
            </a:endParaRPr>
          </a:p>
          <a:p>
            <a:pPr marL="354330" marR="608330" indent="-341630">
              <a:spcBef>
                <a:spcPts val="800"/>
              </a:spcBef>
              <a:buSzPct val="96875"/>
              <a:buAutoNum type="arabicPeriod" startAt="2"/>
              <a:tabLst>
                <a:tab pos="355600" algn="l"/>
              </a:tabLst>
            </a:pP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Prinsip</a:t>
            </a:r>
            <a:r>
              <a:rPr sz="3200" b="1" spc="-10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keadilan,</a:t>
            </a:r>
            <a:r>
              <a:rPr sz="3200" b="1" spc="-114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tidak</a:t>
            </a:r>
            <a:r>
              <a:rPr sz="3200" b="1" spc="-10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CC00"/>
                </a:solidFill>
                <a:latin typeface="Arial"/>
                <a:cs typeface="Arial"/>
              </a:rPr>
              <a:t>merugikan; 	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membedakan</a:t>
            </a:r>
            <a:r>
              <a:rPr sz="3200" b="1" spc="-13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orang</a:t>
            </a:r>
            <a:r>
              <a:rPr sz="3200" b="1" spc="-8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CC00"/>
                </a:solidFill>
                <a:latin typeface="Arial"/>
                <a:cs typeface="Arial"/>
              </a:rPr>
              <a:t>lain.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920036" y="725806"/>
            <a:ext cx="6910070" cy="69659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solidFill>
                  <a:srgbClr val="FFFFCC"/>
                </a:solidFill>
                <a:latin typeface="Arial MT"/>
                <a:cs typeface="Arial MT"/>
              </a:rPr>
              <a:t>Prinsip-</a:t>
            </a:r>
            <a:r>
              <a:rPr dirty="0">
                <a:solidFill>
                  <a:srgbClr val="FFFFCC"/>
                </a:solidFill>
                <a:latin typeface="Arial MT"/>
                <a:cs typeface="Arial MT"/>
              </a:rPr>
              <a:t>Prinsip</a:t>
            </a:r>
            <a:r>
              <a:rPr spc="-10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CC"/>
                </a:solidFill>
                <a:latin typeface="Arial MT"/>
                <a:cs typeface="Arial MT"/>
              </a:rPr>
              <a:t>Etika</a:t>
            </a:r>
            <a:r>
              <a:rPr spc="-4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FFFFCC"/>
                </a:solidFill>
                <a:latin typeface="Arial MT"/>
                <a:cs typeface="Arial MT"/>
              </a:rPr>
              <a:t>Profesi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31009" y="1867561"/>
            <a:ext cx="7609840" cy="3313429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405130" indent="-392430">
              <a:spcBef>
                <a:spcPts val="795"/>
              </a:spcBef>
              <a:buAutoNum type="arabicPeriod" startAt="3"/>
              <a:tabLst>
                <a:tab pos="405130" algn="l"/>
              </a:tabLst>
            </a:pP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Prinsip</a:t>
            </a:r>
            <a:r>
              <a:rPr sz="2800" spc="-12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Otonomi.</a:t>
            </a:r>
            <a:endParaRPr sz="2800">
              <a:latin typeface="Arial MT"/>
              <a:cs typeface="Arial MT"/>
            </a:endParaRPr>
          </a:p>
          <a:p>
            <a:pPr marL="355600" marR="5080" indent="50165">
              <a:spcBef>
                <a:spcPts val="695"/>
              </a:spcBef>
            </a:pP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Kebebasan</a:t>
            </a:r>
            <a:r>
              <a:rPr sz="2800" spc="-13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sepenuhnya</a:t>
            </a:r>
            <a:r>
              <a:rPr sz="28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dalam</a:t>
            </a:r>
            <a:r>
              <a:rPr sz="28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menjalankan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profesinya,</a:t>
            </a:r>
            <a:r>
              <a:rPr sz="28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tetapi</a:t>
            </a:r>
            <a:r>
              <a:rPr sz="2800" spc="-13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dibatasi</a:t>
            </a:r>
            <a:r>
              <a:rPr sz="28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tanggungjawab</a:t>
            </a:r>
            <a:r>
              <a:rPr sz="2800" spc="-1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25" dirty="0">
                <a:solidFill>
                  <a:srgbClr val="FFCC00"/>
                </a:solidFill>
                <a:latin typeface="Arial MT"/>
                <a:cs typeface="Arial MT"/>
              </a:rPr>
              <a:t>dan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komitmen</a:t>
            </a:r>
            <a:r>
              <a:rPr sz="28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profesional</a:t>
            </a:r>
            <a:r>
              <a:rPr sz="2800" spc="-2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dan</a:t>
            </a:r>
            <a:r>
              <a:rPr sz="2800" spc="6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tidak</a:t>
            </a:r>
            <a:r>
              <a:rPr sz="2800" spc="-10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mengganggu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kepentingan</a:t>
            </a:r>
            <a:r>
              <a:rPr sz="2800" spc="-1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umum.</a:t>
            </a:r>
            <a:endParaRPr sz="2800">
              <a:latin typeface="Arial MT"/>
              <a:cs typeface="Arial MT"/>
            </a:endParaRPr>
          </a:p>
          <a:p>
            <a:pPr marL="404495" indent="-391795">
              <a:spcBef>
                <a:spcPts val="305"/>
              </a:spcBef>
              <a:buAutoNum type="arabicPeriod" startAt="4"/>
              <a:tabLst>
                <a:tab pos="404495" algn="l"/>
              </a:tabLst>
            </a:pP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Prinsip</a:t>
            </a:r>
            <a:r>
              <a:rPr sz="2800" spc="-1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integritas moral</a:t>
            </a:r>
            <a:r>
              <a:rPr sz="2800" spc="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yang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 tinggi.</a:t>
            </a:r>
            <a:endParaRPr sz="2800">
              <a:latin typeface="Arial MT"/>
              <a:cs typeface="Arial MT"/>
            </a:endParaRPr>
          </a:p>
          <a:p>
            <a:pPr marL="405765">
              <a:spcBef>
                <a:spcPts val="675"/>
              </a:spcBef>
            </a:pP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Komitmen</a:t>
            </a:r>
            <a:r>
              <a:rPr sz="2800" spc="-10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pribadi</a:t>
            </a:r>
            <a:r>
              <a:rPr sz="2800" spc="-1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menjaga</a:t>
            </a:r>
            <a:r>
              <a:rPr sz="2800" spc="-1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keluhuran</a:t>
            </a:r>
            <a:r>
              <a:rPr sz="2800" spc="-12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profesi.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29969" y="838326"/>
            <a:ext cx="8637905" cy="577722"/>
          </a:xfrm>
          <a:prstGeom prst="rect">
            <a:avLst/>
          </a:prstGeom>
          <a:solidFill>
            <a:srgbClr val="0099CC"/>
          </a:solidFill>
        </p:spPr>
        <p:txBody>
          <a:bodyPr vert="horz" wrap="square" lIns="0" tIns="23495" rIns="0" bIns="0" rtlCol="0" anchor="ctr">
            <a:spAutoFit/>
          </a:bodyPr>
          <a:lstStyle/>
          <a:p>
            <a:pPr marR="1905" algn="ctr">
              <a:lnSpc>
                <a:spcPct val="100000"/>
              </a:lnSpc>
              <a:spcBef>
                <a:spcPts val="185"/>
              </a:spcBef>
            </a:pPr>
            <a:r>
              <a:rPr sz="3600" b="1" dirty="0">
                <a:solidFill>
                  <a:srgbClr val="FFFFCC"/>
                </a:solidFill>
                <a:latin typeface="Arial"/>
                <a:cs typeface="Arial"/>
              </a:rPr>
              <a:t>Prinsip</a:t>
            </a:r>
            <a:r>
              <a:rPr sz="3600" b="1" spc="-6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FFCC"/>
                </a:solidFill>
                <a:latin typeface="Arial"/>
                <a:cs typeface="Arial"/>
              </a:rPr>
              <a:t>Umum</a:t>
            </a:r>
            <a:r>
              <a:rPr sz="3600" b="1" spc="-2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FFCC"/>
                </a:solidFill>
                <a:latin typeface="Arial"/>
                <a:cs typeface="Arial"/>
              </a:rPr>
              <a:t>Etika</a:t>
            </a:r>
            <a:r>
              <a:rPr sz="3600" b="1" spc="-2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3600" b="1" spc="-10" dirty="0">
                <a:solidFill>
                  <a:srgbClr val="FFFFCC"/>
                </a:solidFill>
                <a:latin typeface="Arial"/>
                <a:cs typeface="Arial"/>
              </a:rPr>
              <a:t>Bisnis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42160" y="1905000"/>
            <a:ext cx="8208009" cy="4114800"/>
          </a:xfrm>
          <a:custGeom>
            <a:avLst/>
            <a:gdLst/>
            <a:ahLst/>
            <a:cxnLst/>
            <a:rect l="l" t="t" r="r" b="b"/>
            <a:pathLst>
              <a:path w="8208009" h="4114800">
                <a:moveTo>
                  <a:pt x="8208009" y="0"/>
                </a:moveTo>
                <a:lnTo>
                  <a:pt x="0" y="0"/>
                </a:lnTo>
                <a:lnTo>
                  <a:pt x="0" y="4114800"/>
                </a:lnTo>
                <a:lnTo>
                  <a:pt x="8208009" y="4114800"/>
                </a:lnTo>
                <a:lnTo>
                  <a:pt x="8208009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19985" y="1914526"/>
            <a:ext cx="7666990" cy="41729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36905" indent="-342900">
              <a:spcBef>
                <a:spcPts val="100"/>
              </a:spcBef>
            </a:pP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Prinsip</a:t>
            </a:r>
            <a:r>
              <a:rPr sz="3600" b="1" spc="-5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etika</a:t>
            </a:r>
            <a:r>
              <a:rPr sz="3600" b="1" spc="-4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bisnis</a:t>
            </a:r>
            <a:r>
              <a:rPr sz="3600" b="1" spc="-3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spc="-10" dirty="0">
                <a:solidFill>
                  <a:srgbClr val="FFCC00"/>
                </a:solidFill>
                <a:latin typeface="Arial"/>
                <a:cs typeface="Arial"/>
              </a:rPr>
              <a:t>sangat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dipengaruhi</a:t>
            </a:r>
            <a:r>
              <a:rPr sz="3600" b="1" spc="-8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sistem</a:t>
            </a:r>
            <a:r>
              <a:rPr sz="3600" b="1" spc="-4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nilai</a:t>
            </a:r>
            <a:r>
              <a:rPr sz="3600" b="1" spc="-3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spc="-20" dirty="0">
                <a:solidFill>
                  <a:srgbClr val="FFCC00"/>
                </a:solidFill>
                <a:latin typeface="Arial"/>
                <a:cs typeface="Arial"/>
              </a:rPr>
              <a:t>dalam </a:t>
            </a:r>
            <a:r>
              <a:rPr sz="3600" b="1" spc="-10" dirty="0">
                <a:solidFill>
                  <a:srgbClr val="FFCC00"/>
                </a:solidFill>
                <a:latin typeface="Arial"/>
                <a:cs typeface="Arial"/>
              </a:rPr>
              <a:t>masyarakat,</a:t>
            </a:r>
            <a:endParaRPr sz="3600">
              <a:latin typeface="Arial"/>
              <a:cs typeface="Arial"/>
            </a:endParaRPr>
          </a:p>
          <a:p>
            <a:pPr>
              <a:spcBef>
                <a:spcPts val="2165"/>
              </a:spcBef>
            </a:pPr>
            <a:endParaRPr sz="3600">
              <a:latin typeface="Arial"/>
              <a:cs typeface="Arial"/>
            </a:endParaRPr>
          </a:p>
          <a:p>
            <a:pPr marL="355600" marR="5080" indent="-342900"/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Secara</a:t>
            </a:r>
            <a:r>
              <a:rPr sz="3600" b="1" spc="-5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umum</a:t>
            </a:r>
            <a:r>
              <a:rPr sz="3600" b="1" spc="-3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dalam</a:t>
            </a:r>
            <a:r>
              <a:rPr sz="3600" b="1" spc="-3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spc="-10" dirty="0">
                <a:solidFill>
                  <a:srgbClr val="FFCC00"/>
                </a:solidFill>
                <a:latin typeface="Arial"/>
                <a:cs typeface="Arial"/>
              </a:rPr>
              <a:t>bisnis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sesungguhnya</a:t>
            </a:r>
            <a:r>
              <a:rPr sz="3600" b="1" spc="-7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penerapan</a:t>
            </a:r>
            <a:r>
              <a:rPr sz="3600" b="1" spc="-7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spc="-10" dirty="0">
                <a:solidFill>
                  <a:srgbClr val="FFCC00"/>
                </a:solidFill>
                <a:latin typeface="Arial"/>
                <a:cs typeface="Arial"/>
              </a:rPr>
              <a:t>prinsip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etika</a:t>
            </a:r>
            <a:r>
              <a:rPr sz="3600" b="1" spc="-5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pada</a:t>
            </a:r>
            <a:r>
              <a:rPr sz="3600" b="1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spc="-10" dirty="0">
                <a:solidFill>
                  <a:srgbClr val="FFCC00"/>
                </a:solidFill>
                <a:latin typeface="Arial"/>
                <a:cs typeface="Arial"/>
              </a:rPr>
              <a:t>umumnya.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738884" y="820150"/>
            <a:ext cx="8638540" cy="633507"/>
          </a:xfrm>
          <a:prstGeom prst="rect">
            <a:avLst/>
          </a:prstGeom>
          <a:solidFill>
            <a:srgbClr val="0099CC"/>
          </a:solidFill>
        </p:spPr>
        <p:txBody>
          <a:bodyPr vert="horz" wrap="square" lIns="0" tIns="17780" rIns="0" bIns="0" rtlCol="0" anchor="ctr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40"/>
              </a:spcBef>
            </a:pPr>
            <a:r>
              <a:rPr sz="4000" b="1" dirty="0">
                <a:solidFill>
                  <a:srgbClr val="FFFFCC"/>
                </a:solidFill>
                <a:latin typeface="Arial"/>
                <a:cs typeface="Arial"/>
              </a:rPr>
              <a:t>Prinsip</a:t>
            </a:r>
            <a:r>
              <a:rPr sz="4000" b="1" spc="-16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FFFFCC"/>
                </a:solidFill>
                <a:latin typeface="Arial"/>
                <a:cs typeface="Arial"/>
              </a:rPr>
              <a:t>Umum</a:t>
            </a:r>
            <a:r>
              <a:rPr sz="4000" b="1" spc="-7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FFFFCC"/>
                </a:solidFill>
                <a:latin typeface="Arial"/>
                <a:cs typeface="Arial"/>
              </a:rPr>
              <a:t>Etika</a:t>
            </a:r>
            <a:r>
              <a:rPr sz="4000" b="1" spc="-11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4000" b="1" spc="-10" dirty="0">
                <a:solidFill>
                  <a:srgbClr val="FFFFCC"/>
                </a:solidFill>
                <a:latin typeface="Arial"/>
                <a:cs typeface="Arial"/>
              </a:rPr>
              <a:t>Bisnis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31010" y="1951102"/>
            <a:ext cx="789622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marR="5080" indent="-515620">
              <a:spcBef>
                <a:spcPts val="100"/>
              </a:spcBef>
              <a:tabLst>
                <a:tab pos="527685" algn="l"/>
              </a:tabLst>
            </a:pPr>
            <a:r>
              <a:rPr sz="2500" b="1" spc="-25" dirty="0">
                <a:solidFill>
                  <a:srgbClr val="CCFF33"/>
                </a:solidFill>
                <a:latin typeface="Arial"/>
                <a:cs typeface="Arial"/>
              </a:rPr>
              <a:t>1.</a:t>
            </a:r>
            <a:r>
              <a:rPr sz="2500" b="1" dirty="0">
                <a:solidFill>
                  <a:srgbClr val="CCFF33"/>
                </a:solidFill>
                <a:latin typeface="Arial"/>
                <a:cs typeface="Arial"/>
              </a:rPr>
              <a:t>	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Prinsip</a:t>
            </a:r>
            <a:r>
              <a:rPr sz="3600" b="1" spc="-6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Otonomi</a:t>
            </a:r>
            <a:r>
              <a:rPr sz="3600" b="1" spc="-7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spc="-10" dirty="0">
                <a:solidFill>
                  <a:srgbClr val="FFCC00"/>
                </a:solidFill>
                <a:latin typeface="Arial"/>
                <a:cs typeface="Arial"/>
              </a:rPr>
              <a:t>bahwa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seseorang</a:t>
            </a:r>
            <a:r>
              <a:rPr sz="3600" b="1" spc="-9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dituntut</a:t>
            </a:r>
            <a:r>
              <a:rPr sz="3600" b="1" spc="-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memiliki</a:t>
            </a:r>
            <a:r>
              <a:rPr sz="3600" b="1" spc="-4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spc="-10" dirty="0">
                <a:solidFill>
                  <a:srgbClr val="FFCC00"/>
                </a:solidFill>
                <a:latin typeface="Arial"/>
                <a:cs typeface="Arial"/>
              </a:rPr>
              <a:t>sikap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dan</a:t>
            </a:r>
            <a:r>
              <a:rPr sz="3600" b="1" spc="-2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kemampuan</a:t>
            </a:r>
            <a:r>
              <a:rPr sz="3600" b="1" spc="-10" dirty="0">
                <a:solidFill>
                  <a:srgbClr val="FFCC00"/>
                </a:solidFill>
                <a:latin typeface="Arial"/>
                <a:cs typeface="Arial"/>
              </a:rPr>
              <a:t> untuk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mengambil</a:t>
            </a:r>
            <a:r>
              <a:rPr sz="3600" b="1" spc="-2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spc="-10" dirty="0">
                <a:solidFill>
                  <a:srgbClr val="FFCC00"/>
                </a:solidFill>
                <a:latin typeface="Arial"/>
                <a:cs typeface="Arial"/>
              </a:rPr>
              <a:t>keputusan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62200" y="537605"/>
            <a:ext cx="10515600" cy="980602"/>
          </a:xfrm>
          <a:prstGeom prst="rect">
            <a:avLst/>
          </a:prstGeom>
        </p:spPr>
        <p:txBody>
          <a:bodyPr vert="horz" wrap="square" lIns="0" tIns="300558" rIns="0" bIns="0" rtlCol="0" anchor="ctr">
            <a:spAutoFit/>
          </a:bodyPr>
          <a:lstStyle/>
          <a:p>
            <a:pPr marL="16891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Prinsip</a:t>
            </a:r>
            <a:r>
              <a:rPr b="1" spc="-2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Umum</a:t>
            </a:r>
            <a:r>
              <a:rPr b="1" spc="-3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Etika</a:t>
            </a:r>
            <a:r>
              <a:rPr b="1" spc="-2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FFCC"/>
                </a:solidFill>
                <a:latin typeface="Arial"/>
                <a:cs typeface="Arial"/>
              </a:rPr>
              <a:t>Bisnis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31010" y="2523185"/>
            <a:ext cx="7022465" cy="20802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7685" marR="5080" indent="-515620">
              <a:spcBef>
                <a:spcPts val="105"/>
              </a:spcBef>
              <a:buClr>
                <a:srgbClr val="CCFF33"/>
              </a:buClr>
              <a:buSzPct val="70312"/>
              <a:buAutoNum type="arabicPeriod" startAt="2"/>
              <a:tabLst>
                <a:tab pos="527685" algn="l"/>
                <a:tab pos="5260340" algn="l"/>
              </a:tabLst>
            </a:pP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Dalam</a:t>
            </a:r>
            <a:r>
              <a:rPr sz="3200" b="1" spc="-5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bertindak</a:t>
            </a:r>
            <a:r>
              <a:rPr sz="3200" b="1" spc="-5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CC00"/>
                </a:solidFill>
                <a:latin typeface="Arial"/>
                <a:cs typeface="Arial"/>
              </a:rPr>
              <a:t>berdasarkan 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kesadarannya</a:t>
            </a:r>
            <a:r>
              <a:rPr sz="3200" b="1" spc="-15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CC00"/>
                </a:solidFill>
                <a:latin typeface="Arial"/>
                <a:cs typeface="Arial"/>
              </a:rPr>
              <a:t>tentang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	apa</a:t>
            </a:r>
            <a:r>
              <a:rPr sz="3200" b="1" spc="-1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spc="-20" dirty="0">
                <a:solidFill>
                  <a:srgbClr val="FFCC00"/>
                </a:solidFill>
                <a:latin typeface="Arial"/>
                <a:cs typeface="Arial"/>
              </a:rPr>
              <a:t>yang 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dianggapnya</a:t>
            </a:r>
            <a:r>
              <a:rPr sz="3200" b="1" spc="-15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CC00"/>
                </a:solidFill>
                <a:latin typeface="Arial"/>
                <a:cs typeface="Arial"/>
              </a:rPr>
              <a:t>baik;</a:t>
            </a:r>
            <a:endParaRPr sz="3200">
              <a:latin typeface="Arial"/>
              <a:cs typeface="Arial"/>
            </a:endParaRPr>
          </a:p>
          <a:p>
            <a:pPr marL="527685" indent="-514984">
              <a:spcBef>
                <a:spcPts val="810"/>
              </a:spcBef>
              <a:buClr>
                <a:srgbClr val="CCFF33"/>
              </a:buClr>
              <a:buSzPct val="70312"/>
              <a:buAutoNum type="arabicPeriod" startAt="2"/>
              <a:tabLst>
                <a:tab pos="527685" algn="l"/>
              </a:tabLst>
            </a:pP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Mengetahui</a:t>
            </a:r>
            <a:r>
              <a:rPr sz="3200" b="1" spc="-17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CC00"/>
                </a:solidFill>
                <a:latin typeface="Arial"/>
                <a:cs typeface="Arial"/>
              </a:rPr>
              <a:t>akan</a:t>
            </a:r>
            <a:r>
              <a:rPr sz="3200" b="1" spc="-8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CC00"/>
                </a:solidFill>
                <a:latin typeface="Arial"/>
                <a:cs typeface="Arial"/>
              </a:rPr>
              <a:t>tindakannya,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62200" y="537605"/>
            <a:ext cx="10515600" cy="980602"/>
          </a:xfrm>
          <a:prstGeom prst="rect">
            <a:avLst/>
          </a:prstGeom>
        </p:spPr>
        <p:txBody>
          <a:bodyPr vert="horz" wrap="square" lIns="0" tIns="300558" rIns="0" bIns="0" rtlCol="0" anchor="ctr">
            <a:spAutoFit/>
          </a:bodyPr>
          <a:lstStyle/>
          <a:p>
            <a:pPr marL="16891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Prinsip</a:t>
            </a:r>
            <a:r>
              <a:rPr b="1" spc="-2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Umum</a:t>
            </a:r>
            <a:r>
              <a:rPr b="1" spc="-3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Etika</a:t>
            </a:r>
            <a:r>
              <a:rPr b="1" spc="-2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FFCC"/>
                </a:solidFill>
                <a:latin typeface="Arial"/>
                <a:cs typeface="Arial"/>
              </a:rPr>
              <a:t>Bisnis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31010" y="1947418"/>
            <a:ext cx="6429375" cy="2590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5780" marR="5080" indent="-513715">
              <a:spcBef>
                <a:spcPts val="95"/>
              </a:spcBef>
              <a:buClr>
                <a:srgbClr val="CCFF33"/>
              </a:buClr>
              <a:buSzPct val="70000"/>
              <a:buAutoNum type="arabicPeriod" startAt="2"/>
              <a:tabLst>
                <a:tab pos="527685" algn="l"/>
              </a:tabLst>
            </a:pPr>
            <a:r>
              <a:rPr sz="4000" b="1" dirty="0">
                <a:solidFill>
                  <a:srgbClr val="FFCC00"/>
                </a:solidFill>
                <a:latin typeface="Arial"/>
                <a:cs typeface="Arial"/>
              </a:rPr>
              <a:t>Bebas</a:t>
            </a:r>
            <a:r>
              <a:rPr sz="4000" b="1" spc="-15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FFCC00"/>
                </a:solidFill>
                <a:latin typeface="Arial"/>
                <a:cs typeface="Arial"/>
              </a:rPr>
              <a:t>dalam</a:t>
            </a:r>
            <a:r>
              <a:rPr sz="4000" b="1" spc="-15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4000" b="1" spc="-10" dirty="0">
                <a:solidFill>
                  <a:srgbClr val="FFCC00"/>
                </a:solidFill>
                <a:latin typeface="Arial"/>
                <a:cs typeface="Arial"/>
              </a:rPr>
              <a:t>melakukan 	</a:t>
            </a:r>
            <a:r>
              <a:rPr sz="4000" b="1" dirty="0">
                <a:solidFill>
                  <a:srgbClr val="FFCC00"/>
                </a:solidFill>
                <a:latin typeface="Arial"/>
                <a:cs typeface="Arial"/>
              </a:rPr>
              <a:t>tindakannya,</a:t>
            </a:r>
            <a:r>
              <a:rPr sz="4000" b="1" spc="-7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4000" b="1" spc="-25" dirty="0">
                <a:solidFill>
                  <a:srgbClr val="FFCC00"/>
                </a:solidFill>
                <a:latin typeface="Arial"/>
                <a:cs typeface="Arial"/>
              </a:rPr>
              <a:t>dan</a:t>
            </a:r>
            <a:endParaRPr sz="4000">
              <a:latin typeface="Arial"/>
              <a:cs typeface="Arial"/>
            </a:endParaRPr>
          </a:p>
          <a:p>
            <a:pPr marL="525780" marR="182880" indent="-513715">
              <a:spcBef>
                <a:spcPts val="1000"/>
              </a:spcBef>
              <a:buClr>
                <a:srgbClr val="CCFF33"/>
              </a:buClr>
              <a:buSzPct val="70000"/>
              <a:buAutoNum type="arabicPeriod" startAt="2"/>
              <a:tabLst>
                <a:tab pos="527685" algn="l"/>
              </a:tabLst>
            </a:pPr>
            <a:r>
              <a:rPr sz="4000" b="1" spc="-10" dirty="0">
                <a:solidFill>
                  <a:srgbClr val="FFCC00"/>
                </a:solidFill>
                <a:latin typeface="Arial"/>
                <a:cs typeface="Arial"/>
              </a:rPr>
              <a:t>Bertanggungjawab</a:t>
            </a:r>
            <a:r>
              <a:rPr sz="4000" b="1" spc="-25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4000" b="1" spc="-20" dirty="0">
                <a:solidFill>
                  <a:srgbClr val="FFCC00"/>
                </a:solidFill>
                <a:latin typeface="Arial"/>
                <a:cs typeface="Arial"/>
              </a:rPr>
              <a:t>atas 	</a:t>
            </a:r>
            <a:r>
              <a:rPr sz="4000" b="1" spc="-10" dirty="0">
                <a:solidFill>
                  <a:srgbClr val="FFCC00"/>
                </a:solidFill>
                <a:latin typeface="Arial"/>
                <a:cs typeface="Arial"/>
              </a:rPr>
              <a:t>tindakannya.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62200" y="541172"/>
            <a:ext cx="10515600" cy="973471"/>
          </a:xfrm>
          <a:prstGeom prst="rect">
            <a:avLst/>
          </a:prstGeom>
        </p:spPr>
        <p:txBody>
          <a:bodyPr vert="horz" wrap="square" lIns="0" tIns="354456" rIns="0" bIns="0" rtlCol="0" anchor="ctr">
            <a:spAutoFit/>
          </a:bodyPr>
          <a:lstStyle/>
          <a:p>
            <a:pPr marL="494665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FFFFCC"/>
                </a:solidFill>
                <a:latin typeface="Arial"/>
                <a:cs typeface="Arial"/>
              </a:rPr>
              <a:t>Prinsip</a:t>
            </a:r>
            <a:r>
              <a:rPr sz="4000" b="1" spc="-15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FFFFCC"/>
                </a:solidFill>
                <a:latin typeface="Arial"/>
                <a:cs typeface="Arial"/>
              </a:rPr>
              <a:t>Umum</a:t>
            </a:r>
            <a:r>
              <a:rPr sz="4000" b="1" spc="-10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FFFFCC"/>
                </a:solidFill>
                <a:latin typeface="Arial"/>
                <a:cs typeface="Arial"/>
              </a:rPr>
              <a:t>Etika</a:t>
            </a:r>
            <a:r>
              <a:rPr sz="4000" b="1" spc="-12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4000" b="1" spc="-10" dirty="0">
                <a:solidFill>
                  <a:srgbClr val="FFFFCC"/>
                </a:solidFill>
                <a:latin typeface="Arial"/>
                <a:cs typeface="Arial"/>
              </a:rPr>
              <a:t>Bisnis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53185" y="1941576"/>
            <a:ext cx="8208009" cy="4114800"/>
          </a:xfrm>
          <a:custGeom>
            <a:avLst/>
            <a:gdLst/>
            <a:ahLst/>
            <a:cxnLst/>
            <a:rect l="l" t="t" r="r" b="b"/>
            <a:pathLst>
              <a:path w="8208009" h="4114800">
                <a:moveTo>
                  <a:pt x="8207883" y="0"/>
                </a:moveTo>
                <a:lnTo>
                  <a:pt x="0" y="0"/>
                </a:lnTo>
                <a:lnTo>
                  <a:pt x="0" y="4114800"/>
                </a:lnTo>
                <a:lnTo>
                  <a:pt x="8207883" y="4114800"/>
                </a:lnTo>
                <a:lnTo>
                  <a:pt x="8207883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2362200" y="1825626"/>
            <a:ext cx="10515600" cy="35789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5945" marR="269240" indent="-563880">
              <a:lnSpc>
                <a:spcPct val="120100"/>
              </a:lnSpc>
              <a:spcBef>
                <a:spcPts val="100"/>
              </a:spcBef>
              <a:tabLst>
                <a:tab pos="527685" algn="l"/>
              </a:tabLst>
            </a:pPr>
            <a:r>
              <a:rPr sz="2250" spc="-25" dirty="0">
                <a:solidFill>
                  <a:srgbClr val="CCFF33"/>
                </a:solidFill>
              </a:rPr>
              <a:t>2.</a:t>
            </a:r>
            <a:r>
              <a:rPr sz="2250" dirty="0">
                <a:solidFill>
                  <a:srgbClr val="CCFF33"/>
                </a:solidFill>
              </a:rPr>
              <a:t>	</a:t>
            </a:r>
            <a:r>
              <a:rPr sz="3200" dirty="0"/>
              <a:t>Prinsip</a:t>
            </a:r>
            <a:r>
              <a:rPr sz="3200" spc="-125" dirty="0"/>
              <a:t> </a:t>
            </a:r>
            <a:r>
              <a:rPr sz="3200" dirty="0"/>
              <a:t>menjunjung</a:t>
            </a:r>
            <a:r>
              <a:rPr sz="3200" spc="-135" dirty="0"/>
              <a:t> </a:t>
            </a:r>
            <a:r>
              <a:rPr sz="3200" dirty="0"/>
              <a:t>kejujuran,</a:t>
            </a:r>
            <a:r>
              <a:rPr sz="3200" spc="-105" dirty="0"/>
              <a:t> </a:t>
            </a:r>
            <a:r>
              <a:rPr sz="3200" spc="-10" dirty="0"/>
              <a:t>kunci </a:t>
            </a:r>
            <a:r>
              <a:rPr sz="3200" dirty="0"/>
              <a:t>keberhasilan</a:t>
            </a:r>
            <a:r>
              <a:rPr sz="3200" spc="-135" dirty="0"/>
              <a:t> </a:t>
            </a:r>
            <a:r>
              <a:rPr sz="3200" dirty="0"/>
              <a:t>dalam</a:t>
            </a:r>
            <a:r>
              <a:rPr sz="3200" spc="-90" dirty="0"/>
              <a:t> </a:t>
            </a:r>
            <a:r>
              <a:rPr sz="3200" spc="-10" dirty="0"/>
              <a:t>bisnis</a:t>
            </a:r>
            <a:endParaRPr sz="3200"/>
          </a:p>
          <a:p>
            <a:pPr marL="579120" marR="106045" indent="-5080">
              <a:lnSpc>
                <a:spcPct val="119700"/>
              </a:lnSpc>
              <a:spcBef>
                <a:spcPts val="310"/>
              </a:spcBef>
            </a:pPr>
            <a:r>
              <a:rPr sz="3200" dirty="0"/>
              <a:t>Kejujuran</a:t>
            </a:r>
            <a:r>
              <a:rPr sz="3200" spc="-105" dirty="0"/>
              <a:t> </a:t>
            </a:r>
            <a:r>
              <a:rPr sz="3200" dirty="0"/>
              <a:t>relevan</a:t>
            </a:r>
            <a:r>
              <a:rPr sz="3200" spc="-85" dirty="0"/>
              <a:t> </a:t>
            </a:r>
            <a:r>
              <a:rPr sz="3200" dirty="0"/>
              <a:t>dengan</a:t>
            </a:r>
            <a:r>
              <a:rPr sz="3200" spc="-90" dirty="0"/>
              <a:t> </a:t>
            </a:r>
            <a:r>
              <a:rPr sz="3200" spc="-10" dirty="0"/>
              <a:t>memenuhi syarat-</a:t>
            </a:r>
            <a:r>
              <a:rPr sz="3200" dirty="0"/>
              <a:t>syarat</a:t>
            </a:r>
            <a:r>
              <a:rPr sz="3200" spc="-120" dirty="0"/>
              <a:t> </a:t>
            </a:r>
            <a:r>
              <a:rPr sz="3200" spc="-10" dirty="0"/>
              <a:t>perjanjian</a:t>
            </a:r>
            <a:endParaRPr sz="3200"/>
          </a:p>
          <a:p>
            <a:pPr marL="575945" marR="5080">
              <a:lnSpc>
                <a:spcPct val="120600"/>
              </a:lnSpc>
              <a:spcBef>
                <a:spcPts val="135"/>
              </a:spcBef>
            </a:pPr>
            <a:r>
              <a:rPr sz="3200" dirty="0"/>
              <a:t>Relevan</a:t>
            </a:r>
            <a:r>
              <a:rPr sz="3200" spc="-105" dirty="0"/>
              <a:t> </a:t>
            </a:r>
            <a:r>
              <a:rPr sz="3200" dirty="0"/>
              <a:t>dengan</a:t>
            </a:r>
            <a:r>
              <a:rPr sz="3200" spc="-120" dirty="0"/>
              <a:t> </a:t>
            </a:r>
            <a:r>
              <a:rPr sz="3200" dirty="0"/>
              <a:t>penawaran</a:t>
            </a:r>
            <a:r>
              <a:rPr sz="3200" spc="-100" dirty="0"/>
              <a:t> </a:t>
            </a:r>
            <a:r>
              <a:rPr sz="3200" dirty="0"/>
              <a:t>barang</a:t>
            </a:r>
            <a:r>
              <a:rPr sz="3200" spc="-90" dirty="0"/>
              <a:t> </a:t>
            </a:r>
            <a:r>
              <a:rPr sz="3200" spc="-50" dirty="0"/>
              <a:t>&amp; </a:t>
            </a:r>
            <a:r>
              <a:rPr sz="3200" dirty="0"/>
              <a:t>jasa,</a:t>
            </a:r>
            <a:r>
              <a:rPr sz="3200" spc="-95" dirty="0"/>
              <a:t> </a:t>
            </a:r>
            <a:r>
              <a:rPr sz="3200" dirty="0"/>
              <a:t>dengan</a:t>
            </a:r>
            <a:r>
              <a:rPr sz="3200" spc="-95" dirty="0"/>
              <a:t> </a:t>
            </a:r>
            <a:r>
              <a:rPr sz="3200" dirty="0"/>
              <a:t>mutu</a:t>
            </a:r>
            <a:r>
              <a:rPr sz="3200" spc="-65" dirty="0"/>
              <a:t> </a:t>
            </a:r>
            <a:r>
              <a:rPr sz="3200" dirty="0"/>
              <a:t>dan</a:t>
            </a:r>
            <a:r>
              <a:rPr sz="3200" spc="-75" dirty="0"/>
              <a:t> </a:t>
            </a:r>
            <a:r>
              <a:rPr sz="3200" spc="-10" dirty="0"/>
              <a:t>harga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840991" y="817103"/>
            <a:ext cx="8638540" cy="633507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7780" rIns="0" bIns="0" rtlCol="0" anchor="ctr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140"/>
              </a:spcBef>
            </a:pPr>
            <a:r>
              <a:rPr sz="4000" b="1" dirty="0">
                <a:solidFill>
                  <a:srgbClr val="FFFFCC"/>
                </a:solidFill>
                <a:latin typeface="Arial"/>
                <a:cs typeface="Arial"/>
              </a:rPr>
              <a:t>Prinsip</a:t>
            </a:r>
            <a:r>
              <a:rPr sz="4000" b="1" spc="-11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FFFFCC"/>
                </a:solidFill>
                <a:latin typeface="Arial"/>
                <a:cs typeface="Arial"/>
              </a:rPr>
              <a:t>Umum</a:t>
            </a:r>
            <a:r>
              <a:rPr sz="4000" b="1" spc="-4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FFFFCC"/>
                </a:solidFill>
                <a:latin typeface="Arial"/>
                <a:cs typeface="Arial"/>
              </a:rPr>
              <a:t>Etika</a:t>
            </a:r>
            <a:r>
              <a:rPr sz="4000" b="1" spc="-7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4000" b="1" spc="-10" dirty="0">
                <a:solidFill>
                  <a:srgbClr val="FFFFCC"/>
                </a:solidFill>
                <a:latin typeface="Arial"/>
                <a:cs typeface="Arial"/>
              </a:rPr>
              <a:t>Bisnis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53185" y="1941576"/>
            <a:ext cx="8208009" cy="4114800"/>
          </a:xfrm>
          <a:custGeom>
            <a:avLst/>
            <a:gdLst/>
            <a:ahLst/>
            <a:cxnLst/>
            <a:rect l="l" t="t" r="r" b="b"/>
            <a:pathLst>
              <a:path w="8208009" h="4114800">
                <a:moveTo>
                  <a:pt x="8207883" y="0"/>
                </a:moveTo>
                <a:lnTo>
                  <a:pt x="0" y="0"/>
                </a:lnTo>
                <a:lnTo>
                  <a:pt x="0" y="4114800"/>
                </a:lnTo>
                <a:lnTo>
                  <a:pt x="8207883" y="4114800"/>
                </a:lnTo>
                <a:lnTo>
                  <a:pt x="8207883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31010" y="1902332"/>
            <a:ext cx="7858759" cy="381254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4330" marR="574675" indent="-341630">
              <a:lnSpc>
                <a:spcPct val="90000"/>
              </a:lnSpc>
              <a:spcBef>
                <a:spcPts val="484"/>
              </a:spcBef>
              <a:buSzPct val="96875"/>
              <a:buAutoNum type="arabicPeriod" startAt="3"/>
              <a:tabLst>
                <a:tab pos="355600" algn="l"/>
              </a:tabLst>
            </a:pP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Prinsip</a:t>
            </a:r>
            <a:r>
              <a:rPr sz="32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Keadilan,</a:t>
            </a:r>
            <a:r>
              <a:rPr sz="32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agar</a:t>
            </a:r>
            <a:r>
              <a:rPr sz="3200" spc="-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setiap</a:t>
            </a:r>
            <a:r>
              <a:rPr sz="3200" spc="-10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25" dirty="0">
                <a:solidFill>
                  <a:srgbClr val="FFCC00"/>
                </a:solidFill>
                <a:latin typeface="Arial MT"/>
                <a:cs typeface="Arial MT"/>
              </a:rPr>
              <a:t>org 	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diperlakukan</a:t>
            </a:r>
            <a:r>
              <a:rPr sz="32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secara</a:t>
            </a:r>
            <a:r>
              <a:rPr sz="32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sama</a:t>
            </a:r>
            <a:r>
              <a:rPr sz="32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sesuai</a:t>
            </a:r>
            <a:r>
              <a:rPr sz="32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25" dirty="0">
                <a:solidFill>
                  <a:srgbClr val="FFCC00"/>
                </a:solidFill>
                <a:latin typeface="Arial MT"/>
                <a:cs typeface="Arial MT"/>
              </a:rPr>
              <a:t>dg 	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aturan</a:t>
            </a:r>
            <a:r>
              <a:rPr sz="3200" spc="-12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yg</a:t>
            </a:r>
            <a:r>
              <a:rPr sz="32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adil,</a:t>
            </a:r>
            <a:r>
              <a:rPr sz="32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rasional</a:t>
            </a:r>
            <a:r>
              <a:rPr sz="32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objektif</a:t>
            </a:r>
            <a:r>
              <a:rPr sz="3200" spc="-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dan</a:t>
            </a:r>
            <a:r>
              <a:rPr sz="32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25" dirty="0">
                <a:solidFill>
                  <a:srgbClr val="FFCC00"/>
                </a:solidFill>
                <a:latin typeface="Arial MT"/>
                <a:cs typeface="Arial MT"/>
              </a:rPr>
              <a:t>dpt 	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dipertanggungjawabkan.</a:t>
            </a:r>
            <a:endParaRPr sz="3200">
              <a:latin typeface="Arial MT"/>
              <a:cs typeface="Arial MT"/>
            </a:endParaRPr>
          </a:p>
          <a:p>
            <a:pPr marL="354330" marR="544830" indent="-341630">
              <a:lnSpc>
                <a:spcPts val="3490"/>
              </a:lnSpc>
              <a:spcBef>
                <a:spcPts val="880"/>
              </a:spcBef>
              <a:buSzPct val="96875"/>
              <a:buAutoNum type="arabicPeriod" startAt="3"/>
              <a:tabLst>
                <a:tab pos="355600" algn="l"/>
              </a:tabLst>
            </a:pP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Prinsip</a:t>
            </a:r>
            <a:r>
              <a:rPr sz="32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Saling</a:t>
            </a:r>
            <a:r>
              <a:rPr sz="32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Menguntungkan</a:t>
            </a:r>
            <a:r>
              <a:rPr sz="32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(</a:t>
            </a:r>
            <a:r>
              <a:rPr sz="3200" i="1" spc="-10" dirty="0">
                <a:solidFill>
                  <a:srgbClr val="FFCC00"/>
                </a:solidFill>
                <a:latin typeface="Arial"/>
                <a:cs typeface="Arial"/>
              </a:rPr>
              <a:t>mutual 	</a:t>
            </a:r>
            <a:r>
              <a:rPr sz="3200" i="1" dirty="0">
                <a:solidFill>
                  <a:srgbClr val="FFCC00"/>
                </a:solidFill>
                <a:latin typeface="Arial"/>
                <a:cs typeface="Arial"/>
              </a:rPr>
              <a:t>benefit</a:t>
            </a:r>
            <a:r>
              <a:rPr sz="3200" i="1" spc="-1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200" i="1" spc="-10" dirty="0">
                <a:solidFill>
                  <a:srgbClr val="FFCC00"/>
                </a:solidFill>
                <a:latin typeface="Arial"/>
                <a:cs typeface="Arial"/>
              </a:rPr>
              <a:t>principle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)</a:t>
            </a:r>
            <a:endParaRPr sz="3200">
              <a:latin typeface="Arial MT"/>
              <a:cs typeface="Arial MT"/>
            </a:endParaRPr>
          </a:p>
          <a:p>
            <a:pPr marL="354330" marR="5080" indent="-341630">
              <a:lnSpc>
                <a:spcPts val="3490"/>
              </a:lnSpc>
              <a:spcBef>
                <a:spcPts val="819"/>
              </a:spcBef>
              <a:buSzPct val="96875"/>
              <a:buAutoNum type="arabicPeriod" startAt="3"/>
              <a:tabLst>
                <a:tab pos="355600" algn="l"/>
              </a:tabLst>
            </a:pP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Prinsip</a:t>
            </a:r>
            <a:r>
              <a:rPr sz="32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Integritas</a:t>
            </a:r>
            <a:r>
              <a:rPr sz="3200" spc="-1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Moral,</a:t>
            </a:r>
            <a:r>
              <a:rPr sz="32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tuntutan</a:t>
            </a:r>
            <a:r>
              <a:rPr sz="32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menjaga 	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nama</a:t>
            </a:r>
            <a:r>
              <a:rPr sz="3200" spc="-1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baiknya/perusahaannya.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62200" y="536426"/>
            <a:ext cx="10515600" cy="982960"/>
          </a:xfrm>
          <a:prstGeom prst="rect">
            <a:avLst/>
          </a:prstGeom>
        </p:spPr>
        <p:txBody>
          <a:bodyPr vert="horz" wrap="square" lIns="0" tIns="546734" rIns="0" bIns="0" rtlCol="0" anchor="ctr">
            <a:spAutoFit/>
          </a:bodyPr>
          <a:lstStyle/>
          <a:p>
            <a:pPr marL="473709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FFCC"/>
                </a:solidFill>
                <a:latin typeface="Arial"/>
                <a:cs typeface="Arial"/>
              </a:rPr>
              <a:t>Individu</a:t>
            </a:r>
            <a:r>
              <a:rPr sz="2800" b="1" spc="-12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CC"/>
                </a:solidFill>
                <a:latin typeface="Arial"/>
                <a:cs typeface="Arial"/>
              </a:rPr>
              <a:t>sebagai</a:t>
            </a:r>
            <a:r>
              <a:rPr sz="2800" b="1" spc="-7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CC"/>
                </a:solidFill>
                <a:latin typeface="Arial"/>
                <a:cs typeface="Arial"/>
              </a:rPr>
              <a:t>diffusion</a:t>
            </a:r>
            <a:r>
              <a:rPr sz="2800" b="1" spc="-10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CC"/>
                </a:solidFill>
                <a:latin typeface="Arial"/>
                <a:cs typeface="Arial"/>
              </a:rPr>
              <a:t>Etika</a:t>
            </a:r>
            <a:r>
              <a:rPr sz="2800" b="1" spc="-10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CC"/>
                </a:solidFill>
                <a:latin typeface="Arial"/>
                <a:cs typeface="Arial"/>
              </a:rPr>
              <a:t>Bisnis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31010" y="1960245"/>
            <a:ext cx="7141845" cy="3763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0" marR="5080" indent="-609600" algn="just">
              <a:spcBef>
                <a:spcPts val="100"/>
              </a:spcBef>
              <a:buSzPct val="68750"/>
              <a:buAutoNum type="arabicPeriod"/>
              <a:tabLst>
                <a:tab pos="622300" algn="l"/>
                <a:tab pos="624840" algn="l"/>
              </a:tabLst>
            </a:pPr>
            <a:r>
              <a:rPr sz="2400" b="1" dirty="0">
                <a:solidFill>
                  <a:srgbClr val="CCFF33"/>
                </a:solidFill>
                <a:latin typeface="Arial"/>
                <a:cs typeface="Arial"/>
              </a:rPr>
              <a:t>	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Individu</a:t>
            </a:r>
            <a:r>
              <a:rPr sz="2400" b="1" spc="9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yang</a:t>
            </a:r>
            <a:r>
              <a:rPr sz="2400" b="1" spc="8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telah</a:t>
            </a:r>
            <a:r>
              <a:rPr sz="2400" b="1" spc="7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menyerap/mengerti</a:t>
            </a:r>
            <a:r>
              <a:rPr sz="2400" b="1" spc="5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Arial"/>
                <a:cs typeface="Arial"/>
              </a:rPr>
              <a:t>etika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bisnis,</a:t>
            </a:r>
            <a:r>
              <a:rPr sz="2400" b="1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yang</a:t>
            </a:r>
            <a:r>
              <a:rPr sz="2400" b="1" spc="-4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diperoleh</a:t>
            </a:r>
            <a:r>
              <a:rPr sz="2400" b="1" spc="-2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melalui</a:t>
            </a:r>
            <a:r>
              <a:rPr sz="2400" b="1" spc="-3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proses</a:t>
            </a:r>
            <a:r>
              <a:rPr sz="2400" b="1" spc="-2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Arial"/>
                <a:cs typeface="Arial"/>
              </a:rPr>
              <a:t>belajar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(</a:t>
            </a:r>
            <a:r>
              <a:rPr sz="2400" b="1" i="1" dirty="0">
                <a:solidFill>
                  <a:srgbClr val="FFFFCC"/>
                </a:solidFill>
                <a:latin typeface="Arial"/>
                <a:cs typeface="Arial"/>
              </a:rPr>
              <a:t>individual</a:t>
            </a:r>
            <a:r>
              <a:rPr sz="2400" b="1" i="1" spc="-16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2400" b="1" i="1" spc="-10" dirty="0">
                <a:solidFill>
                  <a:srgbClr val="FFFFCC"/>
                </a:solidFill>
                <a:latin typeface="Arial"/>
                <a:cs typeface="Arial"/>
              </a:rPr>
              <a:t>learning</a:t>
            </a:r>
            <a:r>
              <a:rPr sz="2400" b="1" spc="-10" dirty="0">
                <a:solidFill>
                  <a:srgbClr val="FFCC00"/>
                </a:solidFill>
                <a:latin typeface="Arial"/>
                <a:cs typeface="Arial"/>
              </a:rPr>
              <a:t>),</a:t>
            </a:r>
            <a:endParaRPr sz="2400">
              <a:latin typeface="Arial"/>
              <a:cs typeface="Arial"/>
            </a:endParaRPr>
          </a:p>
          <a:p>
            <a:pPr marL="625475" indent="-612775" algn="just">
              <a:spcBef>
                <a:spcPts val="600"/>
              </a:spcBef>
              <a:buClr>
                <a:srgbClr val="CCFF33"/>
              </a:buClr>
              <a:buSzPct val="68750"/>
              <a:buAutoNum type="arabicPeriod"/>
              <a:tabLst>
                <a:tab pos="625475" algn="l"/>
              </a:tabLst>
            </a:pP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Individu</a:t>
            </a:r>
            <a:r>
              <a:rPr sz="2400" b="1" spc="-1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memiliki</a:t>
            </a:r>
            <a:r>
              <a:rPr sz="2400" b="1" spc="-8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FFCC00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1010919">
              <a:spcBef>
                <a:spcPts val="254"/>
              </a:spcBef>
            </a:pPr>
            <a:r>
              <a:rPr sz="2400" b="1" spc="-10" dirty="0">
                <a:solidFill>
                  <a:srgbClr val="FFCC00"/>
                </a:solidFill>
                <a:latin typeface="Arial"/>
                <a:cs typeface="Arial"/>
              </a:rPr>
              <a:t>kemampuan</a:t>
            </a:r>
            <a:endParaRPr sz="2400">
              <a:latin typeface="Arial"/>
              <a:cs typeface="Arial"/>
            </a:endParaRPr>
          </a:p>
          <a:p>
            <a:pPr marL="1010919" marR="3013710">
              <a:lnSpc>
                <a:spcPct val="120000"/>
              </a:lnSpc>
            </a:pP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kesadaran</a:t>
            </a:r>
            <a:r>
              <a:rPr sz="2400" b="1" spc="-15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Arial"/>
                <a:cs typeface="Arial"/>
              </a:rPr>
              <a:t>etis,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berfikir</a:t>
            </a:r>
            <a:r>
              <a:rPr sz="2400" b="1" spc="-7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secara</a:t>
            </a:r>
            <a:r>
              <a:rPr sz="2400" b="1" spc="-6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Arial"/>
                <a:cs typeface="Arial"/>
              </a:rPr>
              <a:t>etis,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bertindak</a:t>
            </a:r>
            <a:r>
              <a:rPr sz="2400" b="1" spc="-12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secara</a:t>
            </a:r>
            <a:r>
              <a:rPr sz="2400" b="1" spc="-7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FFCC00"/>
                </a:solidFill>
                <a:latin typeface="Arial"/>
                <a:cs typeface="Arial"/>
              </a:rPr>
              <a:t>etis,</a:t>
            </a:r>
            <a:endParaRPr sz="2400">
              <a:latin typeface="Arial"/>
              <a:cs typeface="Arial"/>
            </a:endParaRPr>
          </a:p>
          <a:p>
            <a:pPr marL="1021080">
              <a:spcBef>
                <a:spcPts val="919"/>
              </a:spcBef>
            </a:pP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kepemimpinan</a:t>
            </a:r>
            <a:r>
              <a:rPr sz="2400" b="1" spc="-14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secara</a:t>
            </a:r>
            <a:r>
              <a:rPr sz="2400" b="1" spc="-8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Arial"/>
                <a:cs typeface="Arial"/>
              </a:rPr>
              <a:t>etis.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931010" y="915163"/>
            <a:ext cx="7930515" cy="380681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3240">
              <a:spcBef>
                <a:spcPts val="105"/>
              </a:spcBef>
            </a:pPr>
            <a:r>
              <a:rPr sz="3200" b="1" dirty="0">
                <a:solidFill>
                  <a:srgbClr val="FFFFCC"/>
                </a:solidFill>
                <a:latin typeface="Arial"/>
                <a:cs typeface="Arial"/>
              </a:rPr>
              <a:t>Individu</a:t>
            </a:r>
            <a:r>
              <a:rPr sz="3200" b="1" spc="-10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CC"/>
                </a:solidFill>
                <a:latin typeface="Arial"/>
                <a:cs typeface="Arial"/>
              </a:rPr>
              <a:t>sebagai</a:t>
            </a:r>
            <a:r>
              <a:rPr sz="3200" b="1" spc="-8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CC"/>
                </a:solidFill>
                <a:latin typeface="Arial"/>
                <a:cs typeface="Arial"/>
              </a:rPr>
              <a:t>diffusion</a:t>
            </a:r>
            <a:r>
              <a:rPr sz="3200" b="1" spc="-11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CC"/>
                </a:solidFill>
                <a:latin typeface="Arial"/>
                <a:cs typeface="Arial"/>
              </a:rPr>
              <a:t>Etika</a:t>
            </a:r>
            <a:r>
              <a:rPr sz="3200" b="1" spc="-5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FFCC"/>
                </a:solidFill>
                <a:latin typeface="Arial"/>
                <a:cs typeface="Arial"/>
              </a:rPr>
              <a:t>Bisnis</a:t>
            </a:r>
            <a:endParaRPr sz="3200">
              <a:latin typeface="Arial"/>
              <a:cs typeface="Arial"/>
            </a:endParaRPr>
          </a:p>
          <a:p>
            <a:pPr>
              <a:spcBef>
                <a:spcPts val="819"/>
              </a:spcBef>
            </a:pPr>
            <a:endParaRPr sz="3200">
              <a:latin typeface="Arial"/>
              <a:cs typeface="Arial"/>
            </a:endParaRPr>
          </a:p>
          <a:p>
            <a:pPr marL="12700">
              <a:tabLst>
                <a:tab pos="575945" algn="l"/>
              </a:tabLst>
            </a:pPr>
            <a:r>
              <a:rPr sz="3200" spc="-50" dirty="0">
                <a:solidFill>
                  <a:srgbClr val="FFCC00"/>
                </a:solidFill>
                <a:latin typeface="Arial MT"/>
                <a:cs typeface="Arial MT"/>
              </a:rPr>
              <a:t>2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	Individu</a:t>
            </a:r>
            <a:r>
              <a:rPr sz="32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yang</a:t>
            </a:r>
            <a:r>
              <a:rPr sz="3200" spc="-1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memiliki</a:t>
            </a:r>
            <a:r>
              <a:rPr sz="32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kharisma.</a:t>
            </a:r>
            <a:endParaRPr sz="3200">
              <a:latin typeface="Arial MT"/>
              <a:cs typeface="Arial MT"/>
            </a:endParaRPr>
          </a:p>
          <a:p>
            <a:pPr>
              <a:spcBef>
                <a:spcPts val="1900"/>
              </a:spcBef>
            </a:pPr>
            <a:endParaRPr sz="3200">
              <a:latin typeface="Arial MT"/>
              <a:cs typeface="Arial MT"/>
            </a:endParaRPr>
          </a:p>
          <a:p>
            <a:pPr marL="622300" marR="688340" indent="-609600"/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3.</a:t>
            </a:r>
            <a:r>
              <a:rPr sz="3200" spc="-30" dirty="0">
                <a:solidFill>
                  <a:srgbClr val="FFCC00"/>
                </a:solidFill>
                <a:latin typeface="Arial MT"/>
                <a:cs typeface="Arial MT"/>
              </a:rPr>
              <a:t> 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Individu</a:t>
            </a:r>
            <a:r>
              <a:rPr sz="32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yang</a:t>
            </a:r>
            <a:r>
              <a:rPr sz="32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memiliki</a:t>
            </a:r>
            <a:r>
              <a:rPr sz="3200" spc="-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kekuasaan,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sepanjang</a:t>
            </a:r>
            <a:r>
              <a:rPr sz="3200" spc="-204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menggunakan</a:t>
            </a:r>
            <a:r>
              <a:rPr sz="3200" spc="-1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kekuasaan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secara</a:t>
            </a:r>
            <a:r>
              <a:rPr sz="32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etis.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920037" y="853185"/>
            <a:ext cx="8010525" cy="57404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Sejarah</a:t>
            </a:r>
            <a:r>
              <a:rPr sz="3600" spc="-8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dan</a:t>
            </a:r>
            <a:r>
              <a:rPr sz="3600" spc="-5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Budaya</a:t>
            </a:r>
            <a:r>
              <a:rPr sz="3600" spc="-6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dalam</a:t>
            </a:r>
            <a:r>
              <a:rPr sz="3600" spc="-4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Etika</a:t>
            </a:r>
            <a:r>
              <a:rPr sz="3600" spc="-6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FFCC"/>
                </a:solidFill>
                <a:latin typeface="Arial MT"/>
                <a:cs typeface="Arial MT"/>
              </a:rPr>
              <a:t>Bisnis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31010" y="1913637"/>
            <a:ext cx="7954645" cy="4742837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5600" marR="85725" indent="-342900">
              <a:lnSpc>
                <a:spcPct val="90000"/>
              </a:lnSpc>
              <a:spcBef>
                <a:spcPts val="430"/>
              </a:spcBef>
              <a:buClr>
                <a:srgbClr val="CCFF33"/>
              </a:buClr>
              <a:buSzPct val="69642"/>
              <a:buFont typeface="Wingdings"/>
              <a:buChar char=""/>
              <a:tabLst>
                <a:tab pos="355600" algn="l"/>
              </a:tabLst>
            </a:pP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Kebudayaan</a:t>
            </a:r>
            <a:r>
              <a:rPr sz="2800" spc="-1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Yunani</a:t>
            </a:r>
            <a:r>
              <a:rPr sz="28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Kuno,</a:t>
            </a:r>
            <a:r>
              <a:rPr sz="2800" spc="-13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Warga</a:t>
            </a:r>
            <a:r>
              <a:rPr sz="28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Negara</a:t>
            </a:r>
            <a:r>
              <a:rPr sz="2800" spc="-1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20" dirty="0">
                <a:solidFill>
                  <a:srgbClr val="FFCC00"/>
                </a:solidFill>
                <a:latin typeface="Arial MT"/>
                <a:cs typeface="Arial MT"/>
              </a:rPr>
              <a:t>yang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bebas</a:t>
            </a:r>
            <a:r>
              <a:rPr sz="2800" spc="-1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seharusnya</a:t>
            </a:r>
            <a:r>
              <a:rPr sz="2800" spc="-12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mencurahkan</a:t>
            </a:r>
            <a:r>
              <a:rPr sz="2800" spc="-12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perhatiannya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pada</a:t>
            </a:r>
            <a:r>
              <a:rPr sz="2800" spc="-10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kesenian</a:t>
            </a:r>
            <a:r>
              <a:rPr sz="2800" spc="-1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dan</a:t>
            </a:r>
            <a:r>
              <a:rPr sz="28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ilmu</a:t>
            </a:r>
            <a:r>
              <a:rPr sz="28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pengetahuan</a:t>
            </a:r>
            <a:r>
              <a:rPr sz="2800" spc="-2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(filsapat).</a:t>
            </a:r>
            <a:endParaRPr sz="2800">
              <a:latin typeface="Arial MT"/>
              <a:cs typeface="Arial MT"/>
            </a:endParaRPr>
          </a:p>
          <a:p>
            <a:pPr>
              <a:spcBef>
                <a:spcPts val="1475"/>
              </a:spcBef>
              <a:buClr>
                <a:srgbClr val="CCFF33"/>
              </a:buClr>
              <a:buFont typeface="Wingdings"/>
              <a:buChar char=""/>
            </a:pPr>
            <a:endParaRPr sz="2800">
              <a:latin typeface="Arial MT"/>
              <a:cs typeface="Arial MT"/>
            </a:endParaRPr>
          </a:p>
          <a:p>
            <a:pPr marL="355600" marR="5080" indent="-342900">
              <a:lnSpc>
                <a:spcPts val="3000"/>
              </a:lnSpc>
              <a:buClr>
                <a:srgbClr val="CCFF33"/>
              </a:buClr>
              <a:buSzPct val="69642"/>
              <a:buFont typeface="Wingdings"/>
              <a:buChar char=""/>
              <a:tabLst>
                <a:tab pos="355600" algn="l"/>
              </a:tabLst>
            </a:pP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Perdagangan</a:t>
            </a:r>
            <a:r>
              <a:rPr sz="28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sebaiknya</a:t>
            </a:r>
            <a:r>
              <a:rPr sz="28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diserahkan</a:t>
            </a:r>
            <a:r>
              <a:rPr sz="28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pada</a:t>
            </a:r>
            <a:r>
              <a:rPr sz="2800" spc="-1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orang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asing</a:t>
            </a:r>
            <a:r>
              <a:rPr sz="28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dan</a:t>
            </a:r>
            <a:r>
              <a:rPr sz="28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pendatang.</a:t>
            </a:r>
            <a:endParaRPr sz="2800">
              <a:latin typeface="Arial MT"/>
              <a:cs typeface="Arial MT"/>
            </a:endParaRPr>
          </a:p>
          <a:p>
            <a:pPr>
              <a:spcBef>
                <a:spcPts val="1305"/>
              </a:spcBef>
              <a:buClr>
                <a:srgbClr val="CCFF33"/>
              </a:buClr>
              <a:buFont typeface="Wingdings"/>
              <a:buChar char=""/>
            </a:pPr>
            <a:endParaRPr sz="2800">
              <a:latin typeface="Arial MT"/>
              <a:cs typeface="Arial MT"/>
            </a:endParaRPr>
          </a:p>
          <a:p>
            <a:pPr marL="355600" marR="107950" indent="-342900">
              <a:lnSpc>
                <a:spcPct val="89300"/>
              </a:lnSpc>
              <a:buClr>
                <a:srgbClr val="CCFF33"/>
              </a:buClr>
              <a:buSzPct val="69642"/>
              <a:buFont typeface="Wingdings"/>
              <a:buChar char=""/>
              <a:tabLst>
                <a:tab pos="355600" algn="l"/>
              </a:tabLst>
            </a:pP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Menurut</a:t>
            </a:r>
            <a:r>
              <a:rPr sz="28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Plato</a:t>
            </a:r>
            <a:r>
              <a:rPr sz="28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20" dirty="0">
                <a:solidFill>
                  <a:srgbClr val="FFCC00"/>
                </a:solidFill>
                <a:latin typeface="Arial MT"/>
                <a:cs typeface="Arial MT"/>
              </a:rPr>
              <a:t>(427-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347</a:t>
            </a:r>
            <a:r>
              <a:rPr sz="2800" spc="-2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SM)</a:t>
            </a:r>
            <a:r>
              <a:rPr sz="2800" spc="-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Negara</a:t>
            </a:r>
            <a:r>
              <a:rPr sz="28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yang</a:t>
            </a:r>
            <a:r>
              <a:rPr sz="28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ideal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adalah</a:t>
            </a:r>
            <a:r>
              <a:rPr sz="28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negara</a:t>
            </a:r>
            <a:r>
              <a:rPr sz="28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agraris</a:t>
            </a:r>
            <a:r>
              <a:rPr sz="2800" spc="-3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yang</a:t>
            </a:r>
            <a:r>
              <a:rPr sz="28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sedapat</a:t>
            </a:r>
            <a:r>
              <a:rPr sz="28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mungkin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berdikari,</a:t>
            </a:r>
            <a:r>
              <a:rPr sz="28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sehingga</a:t>
            </a:r>
            <a:r>
              <a:rPr sz="2800" spc="-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perdagangan</a:t>
            </a:r>
            <a:r>
              <a:rPr sz="2800" spc="-114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hampir</a:t>
            </a:r>
            <a:r>
              <a:rPr sz="28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tidak perlu.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931010" y="853186"/>
            <a:ext cx="8231505" cy="49993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29">
              <a:spcBef>
                <a:spcPts val="100"/>
              </a:spcBef>
            </a:pP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Sejarah</a:t>
            </a:r>
            <a:r>
              <a:rPr sz="3600" spc="-8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dan</a:t>
            </a:r>
            <a:r>
              <a:rPr sz="3600" spc="-3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Budaya</a:t>
            </a:r>
            <a:r>
              <a:rPr sz="3600" spc="-4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dalam</a:t>
            </a:r>
            <a:r>
              <a:rPr sz="3600" spc="-5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Etika</a:t>
            </a:r>
            <a:r>
              <a:rPr sz="3600" spc="-3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FFCC"/>
                </a:solidFill>
                <a:latin typeface="Arial MT"/>
                <a:cs typeface="Arial MT"/>
              </a:rPr>
              <a:t>Bisnis</a:t>
            </a:r>
            <a:endParaRPr sz="3600">
              <a:latin typeface="Arial MT"/>
              <a:cs typeface="Arial MT"/>
            </a:endParaRPr>
          </a:p>
          <a:p>
            <a:pPr>
              <a:spcBef>
                <a:spcPts val="330"/>
              </a:spcBef>
            </a:pPr>
            <a:endParaRPr sz="3600">
              <a:latin typeface="Arial MT"/>
              <a:cs typeface="Arial MT"/>
            </a:endParaRPr>
          </a:p>
          <a:p>
            <a:pPr marL="355600" marR="766445" indent="-342900">
              <a:lnSpc>
                <a:spcPts val="3460"/>
              </a:lnSpc>
              <a:buClr>
                <a:srgbClr val="CCFF33"/>
              </a:buClr>
              <a:buSzPct val="69444"/>
              <a:buFont typeface="Wingdings"/>
              <a:buChar char=""/>
              <a:tabLst>
                <a:tab pos="355600" algn="l"/>
              </a:tabLst>
            </a:pP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Aristoteles</a:t>
            </a:r>
            <a:r>
              <a:rPr sz="36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(384-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322</a:t>
            </a:r>
            <a:r>
              <a:rPr sz="3600" spc="-4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SM)</a:t>
            </a:r>
            <a:r>
              <a:rPr sz="3600" spc="-3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ia</a:t>
            </a:r>
            <a:r>
              <a:rPr sz="3600" spc="-3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menilai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sebagai</a:t>
            </a:r>
            <a:r>
              <a:rPr sz="3600" spc="-3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tidak</a:t>
            </a:r>
            <a:r>
              <a:rPr sz="3600" spc="-4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etis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setiap</a:t>
            </a:r>
            <a:r>
              <a:rPr sz="3600" spc="-3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kegiatan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menambah</a:t>
            </a:r>
            <a:r>
              <a:rPr sz="3600" spc="-10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kekayaan.</a:t>
            </a:r>
            <a:endParaRPr sz="3600">
              <a:latin typeface="Arial MT"/>
              <a:cs typeface="Arial MT"/>
            </a:endParaRPr>
          </a:p>
          <a:p>
            <a:pPr>
              <a:spcBef>
                <a:spcPts val="1280"/>
              </a:spcBef>
              <a:buClr>
                <a:srgbClr val="CCFF33"/>
              </a:buClr>
              <a:buFont typeface="Wingdings"/>
              <a:buChar char=""/>
            </a:pPr>
            <a:endParaRPr sz="3600">
              <a:latin typeface="Arial MT"/>
              <a:cs typeface="Arial MT"/>
            </a:endParaRPr>
          </a:p>
          <a:p>
            <a:pPr marL="355600" marR="617220" indent="-342900">
              <a:lnSpc>
                <a:spcPct val="80000"/>
              </a:lnSpc>
              <a:buClr>
                <a:srgbClr val="CCFF33"/>
              </a:buClr>
              <a:buSzPct val="69444"/>
              <a:buFont typeface="Wingdings"/>
              <a:buChar char=""/>
              <a:tabLst>
                <a:tab pos="355600" algn="l"/>
              </a:tabLst>
            </a:pP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Karena</a:t>
            </a:r>
            <a:r>
              <a:rPr sz="3600" spc="-2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bisnis</a:t>
            </a:r>
            <a:r>
              <a:rPr sz="3600" spc="-1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selalu</a:t>
            </a:r>
            <a:r>
              <a:rPr sz="3600" spc="-1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mengandung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unsur</a:t>
            </a:r>
            <a:r>
              <a:rPr sz="36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mencari</a:t>
            </a:r>
            <a:r>
              <a:rPr sz="36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keuntungan.</a:t>
            </a:r>
            <a:r>
              <a:rPr sz="36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Hermes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dihormati</a:t>
            </a:r>
            <a:r>
              <a:rPr sz="36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sebagai</a:t>
            </a:r>
            <a:r>
              <a:rPr sz="36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dewa</a:t>
            </a:r>
            <a:r>
              <a:rPr sz="3600" spc="-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pelindung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pedagang</a:t>
            </a:r>
            <a:r>
              <a:rPr sz="3600" spc="-10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maupun</a:t>
            </a:r>
            <a:r>
              <a:rPr sz="36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pencuri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146198" y="853185"/>
            <a:ext cx="8016240" cy="57404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Sejarah</a:t>
            </a:r>
            <a:r>
              <a:rPr sz="3600" spc="-8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dan</a:t>
            </a:r>
            <a:r>
              <a:rPr sz="3600" spc="-3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Budaya</a:t>
            </a:r>
            <a:r>
              <a:rPr sz="3600" spc="-4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dalam</a:t>
            </a:r>
            <a:r>
              <a:rPr sz="3600" spc="-5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Etika</a:t>
            </a:r>
            <a:r>
              <a:rPr sz="3600" spc="-3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FFCC"/>
                </a:solidFill>
                <a:latin typeface="Arial MT"/>
                <a:cs typeface="Arial MT"/>
              </a:rPr>
              <a:t>Bisnis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31010" y="1951737"/>
            <a:ext cx="7809865" cy="4030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40360" indent="-342900">
              <a:spcBef>
                <a:spcPts val="105"/>
              </a:spcBef>
              <a:buClr>
                <a:srgbClr val="CCFF33"/>
              </a:buClr>
              <a:buSzPct val="70312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Agrama</a:t>
            </a:r>
            <a:r>
              <a:rPr sz="3200" spc="-12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Kristen,</a:t>
            </a:r>
            <a:r>
              <a:rPr sz="32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“Jangan</a:t>
            </a:r>
            <a:r>
              <a:rPr sz="32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kamu</a:t>
            </a:r>
            <a:r>
              <a:rPr sz="3200" spc="-12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menjadi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hamba</a:t>
            </a:r>
            <a:r>
              <a:rPr sz="32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uang</a:t>
            </a:r>
            <a:r>
              <a:rPr sz="32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dan</a:t>
            </a:r>
            <a:r>
              <a:rPr sz="3200" spc="-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cukupkanlah</a:t>
            </a:r>
            <a:r>
              <a:rPr sz="32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dirimu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dengan</a:t>
            </a:r>
            <a:r>
              <a:rPr sz="32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apa</a:t>
            </a:r>
            <a:r>
              <a:rPr sz="3200" spc="-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yang</a:t>
            </a:r>
            <a:r>
              <a:rPr sz="32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ada</a:t>
            </a:r>
            <a:r>
              <a:rPr sz="3200" spc="-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padamu</a:t>
            </a:r>
            <a:r>
              <a:rPr sz="32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(Ibr. 13:15).</a:t>
            </a:r>
            <a:endParaRPr sz="3200">
              <a:latin typeface="Arial MT"/>
              <a:cs typeface="Arial MT"/>
            </a:endParaRPr>
          </a:p>
          <a:p>
            <a:pPr marL="355600" marR="5080" indent="-342900">
              <a:spcBef>
                <a:spcPts val="805"/>
              </a:spcBef>
              <a:buClr>
                <a:srgbClr val="CCFF33"/>
              </a:buClr>
              <a:buSzPct val="70312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Pada</a:t>
            </a:r>
            <a:r>
              <a:rPr sz="32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zaman</a:t>
            </a:r>
            <a:r>
              <a:rPr sz="32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kuno</a:t>
            </a:r>
            <a:r>
              <a:rPr sz="32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dan</a:t>
            </a:r>
            <a:r>
              <a:rPr sz="32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abad</a:t>
            </a:r>
            <a:r>
              <a:rPr sz="32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pertengahan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profesi</a:t>
            </a:r>
            <a:r>
              <a:rPr sz="32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pedagang</a:t>
            </a:r>
            <a:r>
              <a:rPr sz="3200" spc="-114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sering</a:t>
            </a:r>
            <a:r>
              <a:rPr sz="32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dinilai</a:t>
            </a:r>
            <a:r>
              <a:rPr sz="32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kurang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pantas,</a:t>
            </a:r>
            <a:r>
              <a:rPr sz="3200" spc="-10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dan</a:t>
            </a:r>
            <a:r>
              <a:rPr sz="32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karenanya</a:t>
            </a:r>
            <a:r>
              <a:rPr sz="3200" spc="-10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urusan</a:t>
            </a:r>
            <a:r>
              <a:rPr sz="3200" spc="-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25" dirty="0">
                <a:solidFill>
                  <a:srgbClr val="FFCC00"/>
                </a:solidFill>
                <a:latin typeface="Arial MT"/>
                <a:cs typeface="Arial MT"/>
              </a:rPr>
              <a:t>itu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diserahkan</a:t>
            </a:r>
            <a:r>
              <a:rPr sz="3200" spc="-1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pada</a:t>
            </a:r>
            <a:r>
              <a:rPr sz="32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orang</a:t>
            </a:r>
            <a:r>
              <a:rPr sz="3200" spc="-1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Yahudi.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931010" y="915163"/>
            <a:ext cx="8005445" cy="5143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8784">
              <a:spcBef>
                <a:spcPts val="105"/>
              </a:spcBef>
            </a:pPr>
            <a:r>
              <a:rPr sz="3200" b="1" dirty="0">
                <a:solidFill>
                  <a:srgbClr val="FFFFCC"/>
                </a:solidFill>
                <a:latin typeface="Arial"/>
                <a:cs typeface="Arial"/>
              </a:rPr>
              <a:t>Sejarah</a:t>
            </a:r>
            <a:r>
              <a:rPr sz="3200" b="1" spc="-114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CC"/>
                </a:solidFill>
                <a:latin typeface="Arial"/>
                <a:cs typeface="Arial"/>
              </a:rPr>
              <a:t>dan</a:t>
            </a:r>
            <a:r>
              <a:rPr sz="3200" b="1" spc="-6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CC"/>
                </a:solidFill>
                <a:latin typeface="Arial"/>
                <a:cs typeface="Arial"/>
              </a:rPr>
              <a:t>Budaya</a:t>
            </a:r>
            <a:r>
              <a:rPr sz="3200" b="1" spc="-8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CC"/>
                </a:solidFill>
                <a:latin typeface="Arial"/>
                <a:cs typeface="Arial"/>
              </a:rPr>
              <a:t>dalam</a:t>
            </a:r>
            <a:r>
              <a:rPr sz="3200" b="1" spc="-4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CC"/>
                </a:solidFill>
                <a:latin typeface="Arial"/>
                <a:cs typeface="Arial"/>
              </a:rPr>
              <a:t>Etika</a:t>
            </a:r>
            <a:r>
              <a:rPr sz="3200" b="1" spc="-7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FFCC"/>
                </a:solidFill>
                <a:latin typeface="Arial"/>
                <a:cs typeface="Arial"/>
              </a:rPr>
              <a:t>Bisnis</a:t>
            </a:r>
            <a:endParaRPr sz="3200">
              <a:latin typeface="Arial"/>
              <a:cs typeface="Arial"/>
            </a:endParaRPr>
          </a:p>
          <a:p>
            <a:pPr>
              <a:spcBef>
                <a:spcPts val="819"/>
              </a:spcBef>
            </a:pPr>
            <a:endParaRPr sz="3200">
              <a:latin typeface="Arial"/>
              <a:cs typeface="Arial"/>
            </a:endParaRPr>
          </a:p>
          <a:p>
            <a:pPr marL="355600" marR="1099820" indent="-342900">
              <a:buClr>
                <a:srgbClr val="CCFF33"/>
              </a:buClr>
              <a:buSzPct val="70312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Agustinus</a:t>
            </a:r>
            <a:r>
              <a:rPr sz="32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(354-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340</a:t>
            </a:r>
            <a:r>
              <a:rPr sz="32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M)</a:t>
            </a:r>
            <a:r>
              <a:rPr sz="3200" spc="-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mengatakan,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seorang</a:t>
            </a:r>
            <a:r>
              <a:rPr sz="32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pedagang</a:t>
            </a:r>
            <a:r>
              <a:rPr sz="32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20" dirty="0">
                <a:solidFill>
                  <a:srgbClr val="FFCC00"/>
                </a:solidFill>
                <a:latin typeface="Arial MT"/>
                <a:cs typeface="Arial MT"/>
              </a:rPr>
              <a:t>barang-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kali</a:t>
            </a:r>
            <a:r>
              <a:rPr sz="32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20" dirty="0">
                <a:solidFill>
                  <a:srgbClr val="FFCC00"/>
                </a:solidFill>
                <a:latin typeface="Arial MT"/>
                <a:cs typeface="Arial MT"/>
              </a:rPr>
              <a:t>bisa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berkelakuan</a:t>
            </a:r>
            <a:r>
              <a:rPr sz="32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tanpa</a:t>
            </a:r>
            <a:r>
              <a:rPr sz="32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dosa,</a:t>
            </a:r>
            <a:r>
              <a:rPr sz="32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tapi</a:t>
            </a:r>
            <a:r>
              <a:rPr sz="32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tidak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mungkin</a:t>
            </a:r>
            <a:r>
              <a:rPr sz="3200" spc="-13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dia</a:t>
            </a:r>
            <a:r>
              <a:rPr sz="32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berkenan</a:t>
            </a:r>
            <a:r>
              <a:rPr sz="32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di</a:t>
            </a:r>
            <a:r>
              <a:rPr sz="3200" spc="-3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hati</a:t>
            </a:r>
            <a:r>
              <a:rPr sz="3200" spc="-12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Tuhan.</a:t>
            </a:r>
            <a:endParaRPr sz="3200">
              <a:latin typeface="Arial MT"/>
              <a:cs typeface="Arial MT"/>
            </a:endParaRPr>
          </a:p>
          <a:p>
            <a:pPr marL="355600" marR="182880" indent="-342900">
              <a:spcBef>
                <a:spcPts val="805"/>
              </a:spcBef>
              <a:buClr>
                <a:srgbClr val="CCFF33"/>
              </a:buClr>
              <a:buSzPct val="70312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Timbul</a:t>
            </a:r>
            <a:r>
              <a:rPr sz="32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sikap</a:t>
            </a:r>
            <a:r>
              <a:rPr sz="32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positif</a:t>
            </a:r>
            <a:r>
              <a:rPr sz="32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kaum</a:t>
            </a:r>
            <a:r>
              <a:rPr sz="3200" spc="-10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Protestan,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memperoleh</a:t>
            </a:r>
            <a:r>
              <a:rPr sz="3200" spc="-13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untung</a:t>
            </a:r>
            <a:r>
              <a:rPr sz="32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karena</a:t>
            </a:r>
            <a:r>
              <a:rPr sz="3200" spc="-114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berdagang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sebagai</a:t>
            </a:r>
            <a:r>
              <a:rPr sz="3200" spc="-14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pertanda</a:t>
            </a:r>
            <a:r>
              <a:rPr sz="3200" spc="-14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berkat</a:t>
            </a:r>
            <a:r>
              <a:rPr sz="3200" spc="-1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Tuhan</a:t>
            </a:r>
            <a:r>
              <a:rPr sz="3200" spc="-12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atas</a:t>
            </a:r>
            <a:r>
              <a:rPr sz="32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kerja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keras</a:t>
            </a:r>
            <a:r>
              <a:rPr sz="32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orang</a:t>
            </a:r>
            <a:r>
              <a:rPr sz="32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beriman.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931010" y="853186"/>
            <a:ext cx="8231505" cy="4611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29">
              <a:spcBef>
                <a:spcPts val="100"/>
              </a:spcBef>
            </a:pP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Sejarah</a:t>
            </a:r>
            <a:r>
              <a:rPr sz="3600" spc="-8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dan</a:t>
            </a:r>
            <a:r>
              <a:rPr sz="3600" spc="-3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Budaya</a:t>
            </a:r>
            <a:r>
              <a:rPr sz="3600" spc="-4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dalam</a:t>
            </a:r>
            <a:r>
              <a:rPr sz="3600" spc="-5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FFCC"/>
                </a:solidFill>
                <a:latin typeface="Arial MT"/>
                <a:cs typeface="Arial MT"/>
              </a:rPr>
              <a:t>Etika</a:t>
            </a:r>
            <a:r>
              <a:rPr sz="3600" spc="-35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FFCC"/>
                </a:solidFill>
                <a:latin typeface="Arial MT"/>
                <a:cs typeface="Arial MT"/>
              </a:rPr>
              <a:t>Bisnis</a:t>
            </a:r>
            <a:endParaRPr sz="3600">
              <a:latin typeface="Arial MT"/>
              <a:cs typeface="Arial MT"/>
            </a:endParaRPr>
          </a:p>
          <a:p>
            <a:pPr>
              <a:spcBef>
                <a:spcPts val="360"/>
              </a:spcBef>
            </a:pPr>
            <a:endParaRPr sz="3600">
              <a:latin typeface="Arial MT"/>
              <a:cs typeface="Arial MT"/>
            </a:endParaRPr>
          </a:p>
          <a:p>
            <a:pPr marL="355600" marR="867410" indent="-342900">
              <a:buClr>
                <a:srgbClr val="CCFF33"/>
              </a:buClr>
              <a:buSzPct val="69444"/>
              <a:buFont typeface="Wingdings"/>
              <a:buChar char=""/>
              <a:tabLst>
                <a:tab pos="355600" algn="l"/>
              </a:tabLst>
            </a:pP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*</a:t>
            </a:r>
            <a:r>
              <a:rPr sz="3600" spc="-4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i="1" dirty="0">
                <a:solidFill>
                  <a:srgbClr val="FFCC00"/>
                </a:solidFill>
                <a:latin typeface="Arial"/>
                <a:cs typeface="Arial"/>
              </a:rPr>
              <a:t>The</a:t>
            </a:r>
            <a:r>
              <a:rPr sz="3600" i="1" spc="-3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i="1" dirty="0">
                <a:solidFill>
                  <a:srgbClr val="FFCC00"/>
                </a:solidFill>
                <a:latin typeface="Arial"/>
                <a:cs typeface="Arial"/>
              </a:rPr>
              <a:t>Merchant</a:t>
            </a:r>
            <a:r>
              <a:rPr sz="3600" i="1" spc="-4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i="1" dirty="0">
                <a:solidFill>
                  <a:srgbClr val="FFCC00"/>
                </a:solidFill>
                <a:latin typeface="Arial"/>
                <a:cs typeface="Arial"/>
              </a:rPr>
              <a:t>of</a:t>
            </a:r>
            <a:r>
              <a:rPr sz="3600" i="1" spc="-2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i="1" dirty="0">
                <a:solidFill>
                  <a:srgbClr val="FFCC00"/>
                </a:solidFill>
                <a:latin typeface="Arial"/>
                <a:cs typeface="Arial"/>
              </a:rPr>
              <a:t>Venice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,</a:t>
            </a:r>
            <a:r>
              <a:rPr sz="36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Karya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William</a:t>
            </a:r>
            <a:r>
              <a:rPr sz="3600" spc="-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Shakespiare,</a:t>
            </a:r>
            <a:r>
              <a:rPr sz="36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figur</a:t>
            </a:r>
            <a:r>
              <a:rPr sz="3600" spc="-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Shylock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(orang</a:t>
            </a:r>
            <a:r>
              <a:rPr sz="3600" spc="-13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Yahudi)</a:t>
            </a:r>
            <a:endParaRPr sz="3600">
              <a:latin typeface="Arial MT"/>
              <a:cs typeface="Arial MT"/>
            </a:endParaRPr>
          </a:p>
          <a:p>
            <a:pPr marL="355600" marR="728345" indent="36195" algn="just">
              <a:spcBef>
                <a:spcPts val="905"/>
              </a:spcBef>
            </a:pP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Yang</a:t>
            </a:r>
            <a:r>
              <a:rPr sz="3600" spc="-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mewakili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type</a:t>
            </a:r>
            <a:r>
              <a:rPr sz="3600" spc="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saudagar</a:t>
            </a:r>
            <a:r>
              <a:rPr sz="3600" spc="-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20" dirty="0">
                <a:solidFill>
                  <a:srgbClr val="FFCC00"/>
                </a:solidFill>
                <a:latin typeface="Arial MT"/>
                <a:cs typeface="Arial MT"/>
              </a:rPr>
              <a:t>yang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tidak</a:t>
            </a:r>
            <a:r>
              <a:rPr sz="3600" spc="1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segan-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segan</a:t>
            </a:r>
            <a:r>
              <a:rPr sz="3600" spc="2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memeras</a:t>
            </a:r>
            <a:r>
              <a:rPr sz="3600" spc="1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orang lain.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62200" y="541493"/>
            <a:ext cx="10515600" cy="972829"/>
          </a:xfrm>
          <a:prstGeom prst="rect">
            <a:avLst/>
          </a:prstGeom>
        </p:spPr>
        <p:txBody>
          <a:bodyPr vert="horz" wrap="square" lIns="0" tIns="292861" rIns="0" bIns="0" rtlCol="0" anchor="ctr">
            <a:spAutoFit/>
          </a:bodyPr>
          <a:lstStyle/>
          <a:p>
            <a:pPr marL="103759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sejarah</a:t>
            </a:r>
            <a:r>
              <a:rPr b="1" spc="-11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dan</a:t>
            </a:r>
            <a:r>
              <a:rPr b="1" spc="-10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FFCC"/>
                </a:solidFill>
                <a:latin typeface="Arial"/>
                <a:cs typeface="Arial"/>
              </a:rPr>
              <a:t>budaya..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31009" y="1951737"/>
            <a:ext cx="7899400" cy="354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133350" indent="-342900">
              <a:spcBef>
                <a:spcPts val="105"/>
              </a:spcBef>
              <a:buClr>
                <a:srgbClr val="CCFF33"/>
              </a:buClr>
              <a:buSzPct val="70312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Agama</a:t>
            </a:r>
            <a:r>
              <a:rPr sz="32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Islam.</a:t>
            </a:r>
            <a:r>
              <a:rPr sz="3200" spc="-4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Memandang</a:t>
            </a:r>
            <a:r>
              <a:rPr sz="32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Binsis</a:t>
            </a:r>
            <a:r>
              <a:rPr sz="3200" spc="-4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lebih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realistis.</a:t>
            </a:r>
            <a:r>
              <a:rPr sz="3200" spc="-1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Dalam</a:t>
            </a:r>
            <a:r>
              <a:rPr sz="32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Surah</a:t>
            </a:r>
            <a:r>
              <a:rPr sz="3200" spc="-21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Al</a:t>
            </a:r>
            <a:r>
              <a:rPr sz="3200" spc="-2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Baqarah</a:t>
            </a:r>
            <a:r>
              <a:rPr sz="3200" spc="-4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275:</a:t>
            </a:r>
            <a:r>
              <a:rPr sz="32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50" dirty="0">
                <a:solidFill>
                  <a:srgbClr val="FFCC00"/>
                </a:solidFill>
                <a:latin typeface="Arial MT"/>
                <a:cs typeface="Arial MT"/>
              </a:rPr>
              <a:t>“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ALLAH</a:t>
            </a:r>
            <a:r>
              <a:rPr sz="32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telah</a:t>
            </a:r>
            <a:r>
              <a:rPr sz="3200" spc="-1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menghalalkan</a:t>
            </a:r>
            <a:r>
              <a:rPr sz="3200" spc="-14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perdagangan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dan</a:t>
            </a:r>
            <a:r>
              <a:rPr sz="32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melarang</a:t>
            </a:r>
            <a:r>
              <a:rPr sz="3200" spc="-12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Riba”.</a:t>
            </a:r>
            <a:endParaRPr sz="3200">
              <a:latin typeface="Arial MT"/>
              <a:cs typeface="Arial MT"/>
            </a:endParaRPr>
          </a:p>
          <a:p>
            <a:pPr marL="355600" marR="5080" indent="-342900" algn="just">
              <a:spcBef>
                <a:spcPts val="805"/>
              </a:spcBef>
              <a:buClr>
                <a:srgbClr val="CCFF33"/>
              </a:buClr>
              <a:buSzPct val="70312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Dalam</a:t>
            </a:r>
            <a:r>
              <a:rPr sz="3200" spc="-10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bahasa</a:t>
            </a:r>
            <a:r>
              <a:rPr sz="3200" spc="-2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Arab</a:t>
            </a:r>
            <a:r>
              <a:rPr sz="32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Riba:</a:t>
            </a:r>
            <a:r>
              <a:rPr sz="32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tambahan</a:t>
            </a:r>
            <a:r>
              <a:rPr sz="3200" spc="-1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20" dirty="0">
                <a:solidFill>
                  <a:srgbClr val="FFCC00"/>
                </a:solidFill>
                <a:latin typeface="Arial MT"/>
                <a:cs typeface="Arial MT"/>
              </a:rPr>
              <a:t>uang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tidak</a:t>
            </a:r>
            <a:r>
              <a:rPr sz="3200" spc="-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wajar</a:t>
            </a:r>
            <a:r>
              <a:rPr sz="3200" spc="-4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atas</a:t>
            </a:r>
            <a:r>
              <a:rPr sz="32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utang</a:t>
            </a:r>
            <a:r>
              <a:rPr sz="32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yang</a:t>
            </a:r>
            <a:r>
              <a:rPr sz="32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dipakai</a:t>
            </a:r>
            <a:r>
              <a:rPr sz="32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untuk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konsumsi</a:t>
            </a:r>
            <a:r>
              <a:rPr sz="3200" spc="-114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50" dirty="0">
                <a:solidFill>
                  <a:srgbClr val="FFCC00"/>
                </a:solidFill>
                <a:latin typeface="Arial MT"/>
                <a:cs typeface="Arial MT"/>
              </a:rPr>
              <a:t>.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62200" y="541493"/>
            <a:ext cx="10515600" cy="972829"/>
          </a:xfrm>
          <a:prstGeom prst="rect">
            <a:avLst/>
          </a:prstGeom>
        </p:spPr>
        <p:txBody>
          <a:bodyPr vert="horz" wrap="square" lIns="0" tIns="292861" rIns="0" bIns="0" rtlCol="0" anchor="ctr">
            <a:spAutoFit/>
          </a:bodyPr>
          <a:lstStyle/>
          <a:p>
            <a:pPr marL="100711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Sejarah</a:t>
            </a:r>
            <a:r>
              <a:rPr b="1" spc="-2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dan</a:t>
            </a:r>
            <a:r>
              <a:rPr b="1" spc="-2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FFCC"/>
                </a:solidFill>
                <a:latin typeface="Arial"/>
                <a:cs typeface="Arial"/>
              </a:rPr>
              <a:t>budaya..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31009" y="1836101"/>
            <a:ext cx="8027670" cy="4210685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354965" indent="-342265">
              <a:spcBef>
                <a:spcPts val="1005"/>
              </a:spcBef>
              <a:buClr>
                <a:srgbClr val="CCFF33"/>
              </a:buClr>
              <a:buSzPct val="69444"/>
              <a:buFont typeface="Wingdings"/>
              <a:buChar char=""/>
              <a:tabLst>
                <a:tab pos="354965" algn="l"/>
              </a:tabLst>
            </a:pP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Moch.</a:t>
            </a:r>
            <a:r>
              <a:rPr sz="36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Hatta.</a:t>
            </a:r>
            <a:endParaRPr sz="3600">
              <a:latin typeface="Arial MT"/>
              <a:cs typeface="Arial MT"/>
            </a:endParaRPr>
          </a:p>
          <a:p>
            <a:pPr marL="355600" marR="5080" indent="-342900">
              <a:spcBef>
                <a:spcPts val="900"/>
              </a:spcBef>
              <a:buClr>
                <a:srgbClr val="CCFF33"/>
              </a:buClr>
              <a:buSzPct val="69444"/>
              <a:buFont typeface="Wingdings"/>
              <a:buChar char=""/>
              <a:tabLst>
                <a:tab pos="355600" algn="l"/>
              </a:tabLst>
            </a:pP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Membedakan</a:t>
            </a:r>
            <a:r>
              <a:rPr sz="36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antara</a:t>
            </a:r>
            <a:r>
              <a:rPr sz="36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riba</a:t>
            </a:r>
            <a:r>
              <a:rPr sz="3600" spc="-4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dan</a:t>
            </a:r>
            <a:r>
              <a:rPr sz="3600" spc="-4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rente,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riba</a:t>
            </a:r>
            <a:r>
              <a:rPr sz="36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dilarang</a:t>
            </a:r>
            <a:r>
              <a:rPr sz="36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karena</a:t>
            </a:r>
            <a:r>
              <a:rPr sz="36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menyengsarakan orang,</a:t>
            </a:r>
            <a:endParaRPr sz="3600">
              <a:latin typeface="Arial MT"/>
              <a:cs typeface="Arial MT"/>
            </a:endParaRPr>
          </a:p>
          <a:p>
            <a:pPr marL="355600" marR="5080" indent="-342900">
              <a:spcBef>
                <a:spcPts val="905"/>
              </a:spcBef>
              <a:buClr>
                <a:srgbClr val="CCFF33"/>
              </a:buClr>
              <a:buSzPct val="69444"/>
              <a:buFont typeface="Wingdings"/>
              <a:buChar char=""/>
              <a:tabLst>
                <a:tab pos="355600" algn="l"/>
              </a:tabLst>
            </a:pP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Rente</a:t>
            </a:r>
            <a:r>
              <a:rPr sz="36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adalah</a:t>
            </a:r>
            <a:r>
              <a:rPr sz="36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imbalan</a:t>
            </a:r>
            <a:r>
              <a:rPr sz="36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untuk</a:t>
            </a:r>
            <a:r>
              <a:rPr sz="3600" spc="-4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pinjaman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yang</a:t>
            </a:r>
            <a:r>
              <a:rPr sz="3600" spc="-3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digunakan</a:t>
            </a:r>
            <a:r>
              <a:rPr sz="3600" spc="-4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usaha</a:t>
            </a:r>
            <a:r>
              <a:rPr sz="3600" spc="-2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produktif (businesslike).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62200" y="541493"/>
            <a:ext cx="10515600" cy="972829"/>
          </a:xfrm>
          <a:prstGeom prst="rect">
            <a:avLst/>
          </a:prstGeom>
        </p:spPr>
        <p:txBody>
          <a:bodyPr vert="horz" wrap="square" lIns="0" tIns="292861" rIns="0" bIns="0" rtlCol="0" anchor="ctr">
            <a:spAutoFit/>
          </a:bodyPr>
          <a:lstStyle/>
          <a:p>
            <a:pPr marL="11303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Sejarah</a:t>
            </a:r>
            <a:r>
              <a:rPr b="1" spc="-3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dan</a:t>
            </a:r>
            <a:r>
              <a:rPr b="1" spc="-5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FFCC"/>
                </a:solidFill>
                <a:latin typeface="Arial"/>
                <a:cs typeface="Arial"/>
              </a:rPr>
              <a:t>Budaya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362200" y="1825626"/>
            <a:ext cx="10515600" cy="3635827"/>
          </a:xfrm>
          <a:prstGeom prst="rect">
            <a:avLst/>
          </a:prstGeom>
        </p:spPr>
        <p:txBody>
          <a:bodyPr vert="horz" wrap="square" lIns="0" tIns="169124" rIns="0" bIns="0" rtlCol="0">
            <a:spAutoFit/>
          </a:bodyPr>
          <a:lstStyle/>
          <a:p>
            <a:pPr marL="355600" marR="1447165" indent="-342900">
              <a:lnSpc>
                <a:spcPct val="100000"/>
              </a:lnSpc>
              <a:spcBef>
                <a:spcPts val="95"/>
              </a:spcBef>
              <a:buClr>
                <a:srgbClr val="CCFF33"/>
              </a:buClr>
              <a:buSzPct val="69642"/>
              <a:buFont typeface="Wingdings"/>
              <a:buChar char=""/>
              <a:tabLst>
                <a:tab pos="355600" algn="l"/>
              </a:tabLst>
            </a:pPr>
            <a:r>
              <a:rPr dirty="0"/>
              <a:t>Kebudayaan</a:t>
            </a:r>
            <a:r>
              <a:rPr spc="-80" dirty="0"/>
              <a:t> </a:t>
            </a:r>
            <a:r>
              <a:rPr dirty="0"/>
              <a:t>Jawa.</a:t>
            </a:r>
            <a:r>
              <a:rPr spc="-140" dirty="0"/>
              <a:t> </a:t>
            </a:r>
            <a:r>
              <a:rPr dirty="0"/>
              <a:t>Contoh:</a:t>
            </a:r>
            <a:r>
              <a:rPr spc="-90" dirty="0"/>
              <a:t> </a:t>
            </a:r>
            <a:r>
              <a:rPr spc="-20" dirty="0"/>
              <a:t>Masy </a:t>
            </a:r>
            <a:r>
              <a:rPr spc="-10" dirty="0"/>
              <a:t>Pare/Mojokuto(1950)</a:t>
            </a:r>
            <a:r>
              <a:rPr spc="-50" dirty="0"/>
              <a:t> </a:t>
            </a:r>
            <a:r>
              <a:rPr dirty="0"/>
              <a:t>dari</a:t>
            </a:r>
            <a:r>
              <a:rPr spc="-60" dirty="0"/>
              <a:t> </a:t>
            </a:r>
            <a:r>
              <a:rPr dirty="0"/>
              <a:t>C.</a:t>
            </a:r>
            <a:r>
              <a:rPr spc="-70" dirty="0"/>
              <a:t> </a:t>
            </a:r>
            <a:r>
              <a:rPr spc="-10" dirty="0"/>
              <a:t>Geertz.</a:t>
            </a:r>
          </a:p>
          <a:p>
            <a:pPr marL="306705">
              <a:lnSpc>
                <a:spcPct val="100000"/>
              </a:lnSpc>
              <a:spcBef>
                <a:spcPts val="695"/>
              </a:spcBef>
            </a:pPr>
            <a:r>
              <a:rPr dirty="0"/>
              <a:t>Struktur</a:t>
            </a:r>
            <a:r>
              <a:rPr spc="-85" dirty="0"/>
              <a:t> </a:t>
            </a:r>
            <a:r>
              <a:rPr dirty="0"/>
              <a:t>sosial</a:t>
            </a:r>
            <a:r>
              <a:rPr spc="-80" dirty="0"/>
              <a:t> </a:t>
            </a:r>
            <a:r>
              <a:rPr dirty="0"/>
              <a:t>ada</a:t>
            </a:r>
            <a:r>
              <a:rPr spc="-60" dirty="0"/>
              <a:t> </a:t>
            </a:r>
            <a:r>
              <a:rPr dirty="0"/>
              <a:t>4</a:t>
            </a:r>
            <a:r>
              <a:rPr spc="-75" dirty="0"/>
              <a:t> </a:t>
            </a:r>
            <a:r>
              <a:rPr spc="-20" dirty="0"/>
              <a:t>gol:</a:t>
            </a:r>
          </a:p>
          <a:p>
            <a:pPr marL="1318895" lvl="1" indent="-391795">
              <a:lnSpc>
                <a:spcPct val="100000"/>
              </a:lnSpc>
              <a:spcBef>
                <a:spcPts val="710"/>
              </a:spcBef>
              <a:buAutoNum type="arabicPeriod"/>
              <a:tabLst>
                <a:tab pos="1318895" algn="l"/>
              </a:tabLst>
            </a:pPr>
            <a:r>
              <a:rPr sz="2800" b="1" spc="-10" dirty="0">
                <a:solidFill>
                  <a:srgbClr val="FFCC00"/>
                </a:solidFill>
                <a:latin typeface="Arial"/>
                <a:cs typeface="Arial"/>
              </a:rPr>
              <a:t>Priyayi,</a:t>
            </a:r>
            <a:endParaRPr sz="2800">
              <a:latin typeface="Arial"/>
              <a:cs typeface="Arial"/>
            </a:endParaRPr>
          </a:p>
          <a:p>
            <a:pPr marL="1319530" lvl="1" indent="-392430">
              <a:lnSpc>
                <a:spcPct val="100000"/>
              </a:lnSpc>
              <a:spcBef>
                <a:spcPts val="700"/>
              </a:spcBef>
              <a:buAutoNum type="arabicPeriod"/>
              <a:tabLst>
                <a:tab pos="1319530" algn="l"/>
              </a:tabLst>
            </a:pPr>
            <a:r>
              <a:rPr sz="2800" b="1" dirty="0">
                <a:solidFill>
                  <a:srgbClr val="FFCC00"/>
                </a:solidFill>
                <a:latin typeface="Arial"/>
                <a:cs typeface="Arial"/>
              </a:rPr>
              <a:t>Para</a:t>
            </a:r>
            <a:r>
              <a:rPr sz="2800" b="1" spc="-1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C00"/>
                </a:solidFill>
                <a:latin typeface="Arial"/>
                <a:cs typeface="Arial"/>
              </a:rPr>
              <a:t>pedagang</a:t>
            </a:r>
            <a:r>
              <a:rPr sz="2800" b="1" spc="-6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CC00"/>
                </a:solidFill>
                <a:latin typeface="Arial"/>
                <a:cs typeface="Arial"/>
              </a:rPr>
              <a:t>pribumi,</a:t>
            </a:r>
            <a:endParaRPr sz="2800">
              <a:latin typeface="Arial"/>
              <a:cs typeface="Arial"/>
            </a:endParaRPr>
          </a:p>
          <a:p>
            <a:pPr marL="1318895" lvl="1" indent="-391795">
              <a:lnSpc>
                <a:spcPct val="100000"/>
              </a:lnSpc>
              <a:spcBef>
                <a:spcPts val="695"/>
              </a:spcBef>
              <a:buAutoNum type="arabicPeriod"/>
              <a:tabLst>
                <a:tab pos="1318895" algn="l"/>
              </a:tabLst>
            </a:pPr>
            <a:r>
              <a:rPr sz="2800" b="1" dirty="0">
                <a:solidFill>
                  <a:srgbClr val="FFCC00"/>
                </a:solidFill>
                <a:latin typeface="Arial"/>
                <a:cs typeface="Arial"/>
              </a:rPr>
              <a:t>Orang</a:t>
            </a:r>
            <a:r>
              <a:rPr sz="2800" b="1" spc="-10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C00"/>
                </a:solidFill>
                <a:latin typeface="Arial"/>
                <a:cs typeface="Arial"/>
              </a:rPr>
              <a:t>kecil</a:t>
            </a:r>
            <a:r>
              <a:rPr sz="2800" b="1" spc="-9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C00"/>
                </a:solidFill>
                <a:latin typeface="Arial"/>
                <a:cs typeface="Arial"/>
              </a:rPr>
              <a:t>sebagai</a:t>
            </a:r>
            <a:r>
              <a:rPr sz="2800" b="1" spc="-7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C00"/>
                </a:solidFill>
                <a:latin typeface="Arial"/>
                <a:cs typeface="Arial"/>
              </a:rPr>
              <a:t>buruh</a:t>
            </a:r>
            <a:r>
              <a:rPr sz="2800" b="1" spc="-6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CC00"/>
                </a:solidFill>
                <a:latin typeface="Arial"/>
                <a:cs typeface="Arial"/>
              </a:rPr>
              <a:t>tani/tukang</a:t>
            </a:r>
            <a:endParaRPr sz="2800">
              <a:latin typeface="Arial"/>
              <a:cs typeface="Arial"/>
            </a:endParaRPr>
          </a:p>
          <a:p>
            <a:pPr marL="1319530" lvl="1" indent="-392430">
              <a:lnSpc>
                <a:spcPct val="100000"/>
              </a:lnSpc>
              <a:spcBef>
                <a:spcPts val="710"/>
              </a:spcBef>
              <a:buAutoNum type="arabicPeriod"/>
              <a:tabLst>
                <a:tab pos="1319530" algn="l"/>
              </a:tabLst>
            </a:pPr>
            <a:r>
              <a:rPr sz="2800" b="1" dirty="0">
                <a:solidFill>
                  <a:srgbClr val="FFCC00"/>
                </a:solidFill>
                <a:latin typeface="Arial"/>
                <a:cs typeface="Arial"/>
              </a:rPr>
              <a:t>Orang</a:t>
            </a:r>
            <a:r>
              <a:rPr sz="2800" b="1" spc="-13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CC00"/>
                </a:solidFill>
                <a:latin typeface="Arial"/>
                <a:cs typeface="Arial"/>
              </a:rPr>
              <a:t>Cina..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62200" y="541493"/>
            <a:ext cx="10515600" cy="972829"/>
          </a:xfrm>
          <a:prstGeom prst="rect">
            <a:avLst/>
          </a:prstGeom>
        </p:spPr>
        <p:txBody>
          <a:bodyPr vert="horz" wrap="square" lIns="0" tIns="292861" rIns="0" bIns="0" rtlCol="0" anchor="ctr">
            <a:spAutoFit/>
          </a:bodyPr>
          <a:lstStyle/>
          <a:p>
            <a:pPr marL="11303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Sejarah</a:t>
            </a:r>
            <a:r>
              <a:rPr b="1" spc="-3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dan</a:t>
            </a:r>
            <a:r>
              <a:rPr b="1" spc="-5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FFCC"/>
                </a:solidFill>
                <a:latin typeface="Arial"/>
                <a:cs typeface="Arial"/>
              </a:rPr>
              <a:t>Budaya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31009" y="2308682"/>
            <a:ext cx="7722870" cy="2567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spcBef>
                <a:spcPts val="105"/>
              </a:spcBef>
              <a:buClr>
                <a:srgbClr val="CCFF33"/>
              </a:buClr>
              <a:buSzPct val="70312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Priyayi</a:t>
            </a:r>
            <a:r>
              <a:rPr sz="3200" spc="-40" dirty="0">
                <a:solidFill>
                  <a:srgbClr val="FFCC00"/>
                </a:solidFill>
                <a:latin typeface="Arial MT"/>
                <a:cs typeface="Arial MT"/>
              </a:rPr>
              <a:t> 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berkerja</a:t>
            </a:r>
            <a:r>
              <a:rPr sz="3200" spc="-12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di</a:t>
            </a:r>
            <a:r>
              <a:rPr sz="3200" spc="-4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bidang</a:t>
            </a:r>
            <a:r>
              <a:rPr sz="32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pemerintahan,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sedikit</a:t>
            </a:r>
            <a:r>
              <a:rPr sz="32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pegang</a:t>
            </a:r>
            <a:r>
              <a:rPr sz="32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fungsi</a:t>
            </a:r>
            <a:r>
              <a:rPr sz="32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pabrik2</a:t>
            </a:r>
            <a:r>
              <a:rPr sz="32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kecil.</a:t>
            </a:r>
            <a:endParaRPr sz="3200">
              <a:latin typeface="Arial MT"/>
              <a:cs typeface="Arial MT"/>
            </a:endParaRPr>
          </a:p>
          <a:p>
            <a:pPr marL="355600" marR="302260" indent="-342900">
              <a:spcBef>
                <a:spcPts val="805"/>
              </a:spcBef>
              <a:buClr>
                <a:srgbClr val="CCFF33"/>
              </a:buClr>
              <a:buSzPct val="70312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Golongan</a:t>
            </a:r>
            <a:r>
              <a:rPr sz="3200" spc="-13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ini</a:t>
            </a:r>
            <a:r>
              <a:rPr sz="3200" spc="-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membentuk</a:t>
            </a:r>
            <a:r>
              <a:rPr sz="3200" spc="-12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elit</a:t>
            </a:r>
            <a:r>
              <a:rPr sz="3200" spc="-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politik</a:t>
            </a:r>
            <a:r>
              <a:rPr sz="32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25" dirty="0">
                <a:solidFill>
                  <a:srgbClr val="FFCC00"/>
                </a:solidFill>
                <a:latin typeface="Arial MT"/>
                <a:cs typeface="Arial MT"/>
              </a:rPr>
              <a:t>dan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kultural</a:t>
            </a:r>
            <a:r>
              <a:rPr sz="32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yang</a:t>
            </a:r>
            <a:r>
              <a:rPr sz="3200" spc="7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menjauhkan</a:t>
            </a:r>
            <a:r>
              <a:rPr sz="3200" spc="-10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20" dirty="0">
                <a:solidFill>
                  <a:srgbClr val="FFCC00"/>
                </a:solidFill>
                <a:latin typeface="Arial MT"/>
                <a:cs typeface="Arial MT"/>
              </a:rPr>
              <a:t>diri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perdagangan.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62200" y="541493"/>
            <a:ext cx="10515600" cy="972829"/>
          </a:xfrm>
          <a:prstGeom prst="rect">
            <a:avLst/>
          </a:prstGeom>
        </p:spPr>
        <p:txBody>
          <a:bodyPr vert="horz" wrap="square" lIns="0" tIns="292861" rIns="0" bIns="0" rtlCol="0" anchor="ctr">
            <a:spAutoFit/>
          </a:bodyPr>
          <a:lstStyle/>
          <a:p>
            <a:pPr marL="11303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Sejarah</a:t>
            </a:r>
            <a:r>
              <a:rPr b="1" spc="-35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FFCC"/>
                </a:solidFill>
                <a:latin typeface="Arial"/>
                <a:cs typeface="Arial"/>
              </a:rPr>
              <a:t>dan</a:t>
            </a:r>
            <a:r>
              <a:rPr b="1" spc="-50" dirty="0">
                <a:solidFill>
                  <a:srgbClr val="FFFFCC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FFCC"/>
                </a:solidFill>
                <a:latin typeface="Arial"/>
                <a:cs typeface="Arial"/>
              </a:rPr>
              <a:t>Budaya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53286" y="2430603"/>
            <a:ext cx="779462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Clr>
                <a:srgbClr val="CCFF33"/>
              </a:buClr>
              <a:buSzPct val="69444"/>
              <a:buFont typeface="Wingdings"/>
              <a:buChar char=""/>
              <a:tabLst>
                <a:tab pos="354965" algn="l"/>
              </a:tabLst>
            </a:pP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Golongan</a:t>
            </a:r>
            <a:r>
              <a:rPr sz="36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pedagang</a:t>
            </a:r>
            <a:r>
              <a:rPr sz="36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pribumi,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muslim/ada</a:t>
            </a:r>
            <a:r>
              <a:rPr sz="36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berdarah</a:t>
            </a:r>
            <a:r>
              <a:rPr sz="3600" spc="-2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Arab</a:t>
            </a:r>
            <a:r>
              <a:rPr sz="3600" spc="-4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(sodagar)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bersama</a:t>
            </a:r>
            <a:r>
              <a:rPr sz="3600" spc="-4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orang</a:t>
            </a:r>
            <a:r>
              <a:rPr sz="3600" spc="-3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Cina</a:t>
            </a:r>
            <a:r>
              <a:rPr sz="3600" spc="-3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menjamin </a:t>
            </a:r>
            <a:r>
              <a:rPr sz="3600" dirty="0">
                <a:solidFill>
                  <a:srgbClr val="FFCC00"/>
                </a:solidFill>
                <a:latin typeface="Arial MT"/>
                <a:cs typeface="Arial MT"/>
              </a:rPr>
              <a:t>perputaran</a:t>
            </a:r>
            <a:r>
              <a:rPr sz="3600" spc="-10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600" spc="-10" dirty="0">
                <a:solidFill>
                  <a:srgbClr val="FFCC00"/>
                </a:solidFill>
                <a:latin typeface="Arial MT"/>
                <a:cs typeface="Arial MT"/>
              </a:rPr>
              <a:t>ekonomi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690366" y="384429"/>
            <a:ext cx="5086350" cy="69659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FFFFCC"/>
                </a:solidFill>
                <a:latin typeface="Arial MT"/>
                <a:cs typeface="Arial MT"/>
              </a:rPr>
              <a:t>Sejarah</a:t>
            </a:r>
            <a:r>
              <a:rPr spc="-9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CC"/>
                </a:solidFill>
                <a:latin typeface="Arial MT"/>
                <a:cs typeface="Arial MT"/>
              </a:rPr>
              <a:t>dan</a:t>
            </a:r>
            <a:r>
              <a:rPr spc="-8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FFFFCC"/>
                </a:solidFill>
                <a:latin typeface="Arial MT"/>
                <a:cs typeface="Arial MT"/>
              </a:rPr>
              <a:t>Budaya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31010" y="2206244"/>
            <a:ext cx="6932295" cy="230378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marR="5080" indent="-342900">
              <a:lnSpc>
                <a:spcPts val="3900"/>
              </a:lnSpc>
              <a:spcBef>
                <a:spcPts val="580"/>
              </a:spcBef>
              <a:buClr>
                <a:srgbClr val="CCFF33"/>
              </a:buClr>
              <a:buSzPct val="69444"/>
              <a:buFont typeface="Wingdings"/>
              <a:buChar char=""/>
              <a:tabLst>
                <a:tab pos="355600" algn="l"/>
              </a:tabLst>
            </a:pP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Religion</a:t>
            </a:r>
            <a:r>
              <a:rPr sz="3600" b="1" spc="-7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of</a:t>
            </a:r>
            <a:r>
              <a:rPr sz="3600" b="1" spc="-3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Java</a:t>
            </a:r>
            <a:r>
              <a:rPr sz="3600" b="1" spc="-7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C00"/>
                </a:solidFill>
                <a:latin typeface="Arial"/>
                <a:cs typeface="Arial"/>
              </a:rPr>
              <a:t>karya</a:t>
            </a:r>
            <a:r>
              <a:rPr sz="3600" b="1" spc="-6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3600" b="1" spc="-10" dirty="0">
                <a:solidFill>
                  <a:srgbClr val="FFCC00"/>
                </a:solidFill>
                <a:latin typeface="Arial"/>
                <a:cs typeface="Arial"/>
              </a:rPr>
              <a:t>Clifford Geertz,</a:t>
            </a:r>
            <a:endParaRPr sz="3600">
              <a:latin typeface="Arial"/>
              <a:cs typeface="Arial"/>
            </a:endParaRPr>
          </a:p>
          <a:p>
            <a:pPr marL="755015" marR="203200" lvl="1" indent="-285750" algn="just">
              <a:lnSpc>
                <a:spcPts val="3000"/>
              </a:lnSpc>
              <a:spcBef>
                <a:spcPts val="695"/>
              </a:spcBef>
              <a:buClr>
                <a:srgbClr val="993366"/>
              </a:buClr>
              <a:buSzPct val="64285"/>
              <a:buFont typeface="Wingdings"/>
              <a:buChar char=""/>
              <a:tabLst>
                <a:tab pos="756285" algn="l"/>
              </a:tabLst>
            </a:pPr>
            <a:r>
              <a:rPr sz="2800" b="1" dirty="0">
                <a:solidFill>
                  <a:srgbClr val="FFCC00"/>
                </a:solidFill>
                <a:latin typeface="Arial"/>
                <a:cs typeface="Arial"/>
              </a:rPr>
              <a:t>bagaimana</a:t>
            </a:r>
            <a:r>
              <a:rPr sz="2800" b="1" spc="2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C00"/>
                </a:solidFill>
                <a:latin typeface="Arial"/>
                <a:cs typeface="Arial"/>
              </a:rPr>
              <a:t>memiliki</a:t>
            </a:r>
            <a:r>
              <a:rPr sz="2800" b="1" spc="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C00"/>
                </a:solidFill>
                <a:latin typeface="Arial"/>
                <a:cs typeface="Arial"/>
              </a:rPr>
              <a:t>kekayaan,</a:t>
            </a:r>
            <a:r>
              <a:rPr sz="2800" b="1" spc="4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FFCC00"/>
                </a:solidFill>
                <a:latin typeface="Arial"/>
                <a:cs typeface="Arial"/>
              </a:rPr>
              <a:t>dan 	</a:t>
            </a:r>
            <a:r>
              <a:rPr sz="2800" b="1" dirty="0">
                <a:solidFill>
                  <a:srgbClr val="FFCC00"/>
                </a:solidFill>
                <a:latin typeface="Arial"/>
                <a:cs typeface="Arial"/>
              </a:rPr>
              <a:t>terutama</a:t>
            </a:r>
            <a:r>
              <a:rPr sz="2800" b="1" spc="-8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C00"/>
                </a:solidFill>
                <a:latin typeface="Arial"/>
                <a:cs typeface="Arial"/>
              </a:rPr>
              <a:t>memiliki</a:t>
            </a:r>
            <a:r>
              <a:rPr sz="2800" b="1" spc="-7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C00"/>
                </a:solidFill>
                <a:latin typeface="Arial"/>
                <a:cs typeface="Arial"/>
              </a:rPr>
              <a:t>kekayaan</a:t>
            </a:r>
            <a:r>
              <a:rPr sz="2800" b="1" spc="-6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CC00"/>
                </a:solidFill>
                <a:latin typeface="Arial"/>
                <a:cs typeface="Arial"/>
              </a:rPr>
              <a:t>secara 	</a:t>
            </a:r>
            <a:r>
              <a:rPr sz="2800" b="1" dirty="0">
                <a:solidFill>
                  <a:srgbClr val="FFCC00"/>
                </a:solidFill>
                <a:latin typeface="Arial"/>
                <a:cs typeface="Arial"/>
              </a:rPr>
              <a:t>mendadak</a:t>
            </a:r>
            <a:r>
              <a:rPr sz="2800" b="1" spc="-10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C00"/>
                </a:solidFill>
                <a:latin typeface="Arial"/>
                <a:cs typeface="Arial"/>
              </a:rPr>
              <a:t>?</a:t>
            </a:r>
            <a:r>
              <a:rPr sz="2800" b="1" spc="-14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CC00"/>
                </a:solidFill>
                <a:latin typeface="Arial"/>
                <a:cs typeface="Arial"/>
              </a:rPr>
              <a:t>Bantuan</a:t>
            </a:r>
            <a:r>
              <a:rPr sz="2800" b="1" spc="-9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FFCC00"/>
                </a:solidFill>
                <a:latin typeface="Arial"/>
                <a:cs typeface="Arial"/>
              </a:rPr>
              <a:t>Tuyul</a:t>
            </a:r>
            <a:r>
              <a:rPr sz="2800" b="1" spc="-50" dirty="0">
                <a:solidFill>
                  <a:srgbClr val="FFCC00"/>
                </a:solidFill>
                <a:latin typeface="Arial"/>
                <a:cs typeface="Arial"/>
              </a:rPr>
              <a:t> ?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931010" y="1876672"/>
            <a:ext cx="6840855" cy="441388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354965" indent="-342265">
              <a:spcBef>
                <a:spcPts val="465"/>
              </a:spcBef>
              <a:buClr>
                <a:srgbClr val="CCFF33"/>
              </a:buClr>
              <a:buSzPct val="68750"/>
              <a:buFont typeface="Wingdings"/>
              <a:buChar char=""/>
              <a:tabLst>
                <a:tab pos="354965" algn="l"/>
              </a:tabLst>
            </a:pP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Dengan</a:t>
            </a:r>
            <a:r>
              <a:rPr sz="2400" b="1" spc="-7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CC00"/>
                </a:solidFill>
                <a:latin typeface="Arial"/>
                <a:cs typeface="Arial"/>
              </a:rPr>
              <a:t>ciri</a:t>
            </a:r>
            <a:r>
              <a:rPr sz="2400" b="1" spc="-7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CC00"/>
                </a:solidFill>
                <a:latin typeface="Arial"/>
                <a:cs typeface="Arial"/>
              </a:rPr>
              <a:t>perilaku: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spcBef>
                <a:spcPts val="305"/>
              </a:spcBef>
              <a:buClr>
                <a:srgbClr val="993366"/>
              </a:buClr>
              <a:buSzPct val="65000"/>
              <a:buFont typeface="Wingdings"/>
              <a:buChar char=""/>
              <a:tabLst>
                <a:tab pos="756285" algn="l"/>
              </a:tabLst>
            </a:pP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kaya</a:t>
            </a:r>
            <a:r>
              <a:rPr sz="2000" b="1" spc="-9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mendadak,</a:t>
            </a:r>
            <a:endParaRPr sz="2000">
              <a:latin typeface="Arial"/>
              <a:cs typeface="Arial"/>
            </a:endParaRPr>
          </a:p>
          <a:p>
            <a:pPr marL="756285" lvl="1" indent="-286385">
              <a:spcBef>
                <a:spcPts val="204"/>
              </a:spcBef>
              <a:buClr>
                <a:srgbClr val="993366"/>
              </a:buClr>
              <a:buSzPct val="65000"/>
              <a:buFont typeface="Wingdings"/>
              <a:buChar char=""/>
              <a:tabLst>
                <a:tab pos="756285" algn="l"/>
              </a:tabLst>
            </a:pP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kikir,</a:t>
            </a:r>
            <a:endParaRPr sz="2000">
              <a:latin typeface="Arial"/>
              <a:cs typeface="Arial"/>
            </a:endParaRPr>
          </a:p>
          <a:p>
            <a:pPr marL="756285" lvl="1" indent="-286385">
              <a:spcBef>
                <a:spcPts val="190"/>
              </a:spcBef>
              <a:buClr>
                <a:srgbClr val="993366"/>
              </a:buClr>
              <a:buSzPct val="65000"/>
              <a:buFont typeface="Wingdings"/>
              <a:buChar char=""/>
              <a:tabLst>
                <a:tab pos="756285" algn="l"/>
              </a:tabLst>
            </a:pP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pakain</a:t>
            </a:r>
            <a:r>
              <a:rPr sz="2000" b="1" spc="-8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buruk,</a:t>
            </a:r>
            <a:endParaRPr sz="2000">
              <a:latin typeface="Arial"/>
              <a:cs typeface="Arial"/>
            </a:endParaRPr>
          </a:p>
          <a:p>
            <a:pPr marL="756285" lvl="1" indent="-286385">
              <a:spcBef>
                <a:spcPts val="204"/>
              </a:spcBef>
              <a:buClr>
                <a:srgbClr val="993366"/>
              </a:buClr>
              <a:buSzPct val="65000"/>
              <a:buFont typeface="Wingdings"/>
              <a:buChar char=""/>
              <a:tabLst>
                <a:tab pos="756285" algn="l"/>
              </a:tabLst>
            </a:pP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mandi</a:t>
            </a:r>
            <a:r>
              <a:rPr sz="2000" b="1" spc="-11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dikali,</a:t>
            </a:r>
            <a:endParaRPr sz="2000">
              <a:latin typeface="Arial"/>
              <a:cs typeface="Arial"/>
            </a:endParaRPr>
          </a:p>
          <a:p>
            <a:pPr marL="756285" lvl="1" indent="-286385">
              <a:spcBef>
                <a:spcPts val="204"/>
              </a:spcBef>
              <a:buClr>
                <a:srgbClr val="993366"/>
              </a:buClr>
              <a:buSzPct val="65000"/>
              <a:buFont typeface="Wingdings"/>
              <a:buChar char=""/>
              <a:tabLst>
                <a:tab pos="756285" algn="l"/>
              </a:tabLst>
            </a:pP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tidak</a:t>
            </a:r>
            <a:r>
              <a:rPr sz="2000" b="1" spc="-7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makan</a:t>
            </a:r>
            <a:r>
              <a:rPr sz="2000" b="1" spc="-4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nasi</a:t>
            </a:r>
            <a:r>
              <a:rPr sz="2000" b="1" spc="-3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tapi</a:t>
            </a:r>
            <a:r>
              <a:rPr sz="2000" b="1" spc="-7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ubi/jagung,</a:t>
            </a:r>
            <a:r>
              <a:rPr sz="2000" b="1" spc="-7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FFCC00"/>
                </a:solidFill>
                <a:latin typeface="Arial"/>
                <a:cs typeface="Arial"/>
              </a:rPr>
              <a:t>dan</a:t>
            </a:r>
            <a:endParaRPr sz="2000">
              <a:latin typeface="Arial"/>
              <a:cs typeface="Arial"/>
            </a:endParaRPr>
          </a:p>
          <a:p>
            <a:pPr marL="756285" lvl="1" indent="-286385">
              <a:spcBef>
                <a:spcPts val="195"/>
              </a:spcBef>
              <a:buClr>
                <a:srgbClr val="993366"/>
              </a:buClr>
              <a:buSzPct val="65000"/>
              <a:buFont typeface="Wingdings"/>
              <a:buChar char=""/>
              <a:tabLst>
                <a:tab pos="756285" algn="l"/>
              </a:tabLst>
            </a:pP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mereka</a:t>
            </a:r>
            <a:r>
              <a:rPr sz="2000" b="1" spc="-10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berperilaku</a:t>
            </a:r>
            <a:r>
              <a:rPr sz="2000" b="1" spc="-8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agak</a:t>
            </a:r>
            <a:r>
              <a:rPr sz="2000" b="1" spc="-6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menyimpang</a:t>
            </a:r>
            <a:r>
              <a:rPr sz="2000" b="1" spc="-3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dari</a:t>
            </a:r>
            <a:r>
              <a:rPr sz="2000" b="1" spc="-8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priyayi,</a:t>
            </a:r>
            <a:endParaRPr sz="2000">
              <a:latin typeface="Arial"/>
              <a:cs typeface="Arial"/>
            </a:endParaRPr>
          </a:p>
          <a:p>
            <a:pPr marL="2062480" lvl="2" indent="-152400">
              <a:spcBef>
                <a:spcPts val="204"/>
              </a:spcBef>
              <a:buFont typeface="Arial MT"/>
              <a:buChar char="-"/>
              <a:tabLst>
                <a:tab pos="2062480" algn="l"/>
              </a:tabLst>
            </a:pP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bicara</a:t>
            </a:r>
            <a:r>
              <a:rPr sz="2000" b="1" spc="-9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keras2,</a:t>
            </a:r>
            <a:endParaRPr sz="2000">
              <a:latin typeface="Arial"/>
              <a:cs typeface="Arial"/>
            </a:endParaRPr>
          </a:p>
          <a:p>
            <a:pPr marL="2062480" lvl="2" indent="-152400">
              <a:spcBef>
                <a:spcPts val="200"/>
              </a:spcBef>
              <a:buFont typeface="Arial MT"/>
              <a:buChar char="-"/>
              <a:tabLst>
                <a:tab pos="2062480" algn="l"/>
              </a:tabLst>
            </a:pP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agresif,</a:t>
            </a:r>
            <a:endParaRPr sz="2000">
              <a:latin typeface="Arial"/>
              <a:cs typeface="Arial"/>
            </a:endParaRPr>
          </a:p>
          <a:p>
            <a:pPr marL="2062480" lvl="2" indent="-152400">
              <a:spcBef>
                <a:spcPts val="195"/>
              </a:spcBef>
              <a:buFont typeface="Arial MT"/>
              <a:buChar char="-"/>
              <a:tabLst>
                <a:tab pos="2062480" algn="l"/>
              </a:tabLst>
            </a:pP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kurang</a:t>
            </a:r>
            <a:r>
              <a:rPr sz="2000" b="1" spc="-6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beradat,</a:t>
            </a:r>
            <a:endParaRPr sz="2000">
              <a:latin typeface="Arial"/>
              <a:cs typeface="Arial"/>
            </a:endParaRPr>
          </a:p>
          <a:p>
            <a:pPr marL="2062480" lvl="2" indent="-152400">
              <a:spcBef>
                <a:spcPts val="204"/>
              </a:spcBef>
              <a:buFont typeface="Arial MT"/>
              <a:buChar char="-"/>
              <a:tabLst>
                <a:tab pos="2062480" algn="l"/>
              </a:tabLst>
            </a:pP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pakaian</a:t>
            </a:r>
            <a:r>
              <a:rPr sz="2000" b="1" spc="-65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kedodoran,</a:t>
            </a:r>
            <a:endParaRPr sz="2000">
              <a:latin typeface="Arial"/>
              <a:cs typeface="Arial"/>
            </a:endParaRPr>
          </a:p>
          <a:p>
            <a:pPr marL="2062480" lvl="2" indent="-152400">
              <a:spcBef>
                <a:spcPts val="204"/>
              </a:spcBef>
              <a:buFont typeface="Arial MT"/>
              <a:buChar char="-"/>
              <a:tabLst>
                <a:tab pos="2062480" algn="l"/>
              </a:tabLst>
            </a:pP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kurang</a:t>
            </a:r>
            <a:r>
              <a:rPr sz="2000" b="1" spc="-5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bersifat</a:t>
            </a:r>
            <a:r>
              <a:rPr sz="2000" b="1" spc="-8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CC00"/>
                </a:solidFill>
                <a:latin typeface="Arial"/>
                <a:cs typeface="Arial"/>
              </a:rPr>
              <a:t>jawa,</a:t>
            </a:r>
            <a:endParaRPr sz="2000">
              <a:latin typeface="Arial"/>
              <a:cs typeface="Arial"/>
            </a:endParaRPr>
          </a:p>
          <a:p>
            <a:pPr marL="2062480" lvl="2" indent="-152400">
              <a:spcBef>
                <a:spcPts val="190"/>
              </a:spcBef>
              <a:buFont typeface="Arial MT"/>
              <a:buChar char="-"/>
              <a:tabLst>
                <a:tab pos="2062480" algn="l"/>
              </a:tabLst>
            </a:pP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spontan</a:t>
            </a:r>
            <a:r>
              <a:rPr sz="2000" b="1" spc="-6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mengatakan</a:t>
            </a:r>
            <a:r>
              <a:rPr sz="2000" b="1" spc="-9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CC00"/>
                </a:solidFill>
                <a:latin typeface="Arial"/>
                <a:cs typeface="Arial"/>
              </a:rPr>
              <a:t>apa</a:t>
            </a:r>
            <a:r>
              <a:rPr sz="2000" b="1" spc="-20" dirty="0">
                <a:solidFill>
                  <a:srgbClr val="FFCC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CC00"/>
                </a:solidFill>
                <a:latin typeface="Arial"/>
                <a:cs typeface="Arial"/>
              </a:rPr>
              <a:t>adanya.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6940" y="6179820"/>
              <a:ext cx="3144012" cy="74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6776"/>
              <a:ext cx="4488180" cy="960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931010" y="1951737"/>
            <a:ext cx="7839709" cy="2079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spcBef>
                <a:spcPts val="105"/>
              </a:spcBef>
              <a:buClr>
                <a:srgbClr val="CCFF33"/>
              </a:buClr>
              <a:buSzPct val="70312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Dalam</a:t>
            </a:r>
            <a:r>
              <a:rPr sz="32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tradisi</a:t>
            </a:r>
            <a:r>
              <a:rPr sz="3200" spc="-114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kebudayaan</a:t>
            </a:r>
            <a:r>
              <a:rPr sz="3200" spc="-1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jawa</a:t>
            </a:r>
            <a:r>
              <a:rPr sz="32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kekayaan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ternyata</a:t>
            </a:r>
            <a:r>
              <a:rPr sz="3200" spc="-1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dicurigakan.</a:t>
            </a:r>
            <a:endParaRPr sz="3200">
              <a:latin typeface="Arial MT"/>
              <a:cs typeface="Arial MT"/>
            </a:endParaRPr>
          </a:p>
          <a:p>
            <a:pPr marL="355600" marR="547370" indent="-342900">
              <a:spcBef>
                <a:spcPts val="805"/>
              </a:spcBef>
              <a:buClr>
                <a:srgbClr val="CCFF33"/>
              </a:buClr>
              <a:buSzPct val="70312"/>
              <a:buFont typeface="Wingdings"/>
              <a:buChar char=""/>
              <a:tabLst>
                <a:tab pos="355600" algn="l"/>
              </a:tabLst>
            </a:pP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Padangan</a:t>
            </a:r>
            <a:r>
              <a:rPr sz="3200" spc="-10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ini</a:t>
            </a:r>
            <a:r>
              <a:rPr sz="32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tidak</a:t>
            </a:r>
            <a:r>
              <a:rPr sz="32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kondusif</a:t>
            </a:r>
            <a:r>
              <a:rPr sz="32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untuk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memajukan</a:t>
            </a:r>
            <a:r>
              <a:rPr sz="3200" spc="-16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FFCC00"/>
                </a:solidFill>
                <a:latin typeface="Arial MT"/>
                <a:cs typeface="Arial MT"/>
              </a:rPr>
              <a:t>semangat</a:t>
            </a:r>
            <a:r>
              <a:rPr sz="3200" spc="-12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3200" spc="-10" dirty="0">
                <a:solidFill>
                  <a:srgbClr val="FFCC00"/>
                </a:solidFill>
                <a:latin typeface="Arial MT"/>
                <a:cs typeface="Arial MT"/>
              </a:rPr>
              <a:t>kewirausahaan.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62200" y="541493"/>
            <a:ext cx="10515600" cy="972829"/>
          </a:xfrm>
          <a:prstGeom prst="rect">
            <a:avLst/>
          </a:prstGeom>
        </p:spPr>
        <p:txBody>
          <a:bodyPr vert="horz" wrap="square" lIns="0" tIns="292861" rIns="0" bIns="0" rtlCol="0" anchor="ctr">
            <a:spAutoFit/>
          </a:bodyPr>
          <a:lstStyle/>
          <a:p>
            <a:pPr marL="126936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FFFFCC"/>
                </a:solidFill>
                <a:latin typeface="Arial MT"/>
                <a:cs typeface="Arial MT"/>
              </a:rPr>
              <a:t>Sejarah</a:t>
            </a:r>
            <a:r>
              <a:rPr spc="-9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FFCC"/>
                </a:solidFill>
                <a:latin typeface="Arial MT"/>
                <a:cs typeface="Arial MT"/>
              </a:rPr>
              <a:t>dan</a:t>
            </a:r>
            <a:r>
              <a:rPr spc="-80" dirty="0">
                <a:solidFill>
                  <a:srgbClr val="FFFFCC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FFFFCC"/>
                </a:solidFill>
                <a:latin typeface="Arial MT"/>
                <a:cs typeface="Arial MT"/>
              </a:rPr>
              <a:t>Budaya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31010" y="1870659"/>
            <a:ext cx="7948295" cy="3953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spcBef>
                <a:spcPts val="95"/>
              </a:spcBef>
              <a:buClr>
                <a:srgbClr val="CCFF33"/>
              </a:buClr>
              <a:buSzPct val="69642"/>
              <a:buFont typeface="Wingdings"/>
              <a:buChar char=""/>
              <a:tabLst>
                <a:tab pos="354965" algn="l"/>
              </a:tabLst>
            </a:pP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Sikap</a:t>
            </a:r>
            <a:r>
              <a:rPr sz="2800" spc="-14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modern</a:t>
            </a:r>
            <a:endParaRPr sz="2800">
              <a:latin typeface="Arial MT"/>
              <a:cs typeface="Arial MT"/>
            </a:endParaRPr>
          </a:p>
          <a:p>
            <a:pPr marL="355600" marR="5080" indent="147320">
              <a:lnSpc>
                <a:spcPct val="80000"/>
              </a:lnSpc>
              <a:spcBef>
                <a:spcPts val="700"/>
              </a:spcBef>
            </a:pP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Pencarian</a:t>
            </a:r>
            <a:r>
              <a:rPr sz="28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untung</a:t>
            </a:r>
            <a:r>
              <a:rPr sz="2800" spc="-10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menjadi</a:t>
            </a:r>
            <a:r>
              <a:rPr sz="28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motif</a:t>
            </a:r>
            <a:r>
              <a:rPr sz="2800" spc="-114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utama</a:t>
            </a:r>
            <a:r>
              <a:rPr sz="28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20" dirty="0">
                <a:solidFill>
                  <a:srgbClr val="FFCC00"/>
                </a:solidFill>
                <a:latin typeface="Arial MT"/>
                <a:cs typeface="Arial MT"/>
              </a:rPr>
              <a:t>bagi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bisnis,</a:t>
            </a:r>
            <a:r>
              <a:rPr sz="2800" spc="-114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dengan</a:t>
            </a:r>
            <a:r>
              <a:rPr sz="28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sendirinya</a:t>
            </a:r>
            <a:r>
              <a:rPr sz="2800" spc="-12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bahwa</a:t>
            </a:r>
            <a:r>
              <a:rPr sz="28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bisnis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mengejar</a:t>
            </a:r>
            <a:r>
              <a:rPr sz="2800" spc="-10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kepentingan</a:t>
            </a:r>
            <a:r>
              <a:rPr sz="2800" spc="-13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diri</a:t>
            </a:r>
            <a:r>
              <a:rPr sz="2800" spc="-114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sendiri</a:t>
            </a:r>
            <a:r>
              <a:rPr sz="2800" spc="-12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25" dirty="0">
                <a:solidFill>
                  <a:srgbClr val="FFCC00"/>
                </a:solidFill>
                <a:latin typeface="Arial MT"/>
                <a:cs typeface="Arial MT"/>
              </a:rPr>
              <a:t>dan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disamakan</a:t>
            </a:r>
            <a:r>
              <a:rPr sz="28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dengan</a:t>
            </a:r>
            <a:r>
              <a:rPr sz="28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egoisme</a:t>
            </a:r>
            <a:r>
              <a:rPr sz="28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sebagai</a:t>
            </a:r>
            <a:r>
              <a:rPr sz="28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sikap</a:t>
            </a:r>
            <a:r>
              <a:rPr sz="28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tidak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baik</a:t>
            </a:r>
            <a:r>
              <a:rPr sz="28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dari</a:t>
            </a:r>
            <a:r>
              <a:rPr sz="2800" spc="-4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sudut</a:t>
            </a:r>
            <a:r>
              <a:rPr sz="2800" spc="-8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moral.</a:t>
            </a:r>
            <a:r>
              <a:rPr sz="28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Hal</a:t>
            </a:r>
            <a:r>
              <a:rPr sz="2800" spc="-3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ini</a:t>
            </a:r>
            <a:r>
              <a:rPr sz="28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bertentangan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dengan</a:t>
            </a:r>
            <a:r>
              <a:rPr sz="28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altruisme</a:t>
            </a:r>
            <a:r>
              <a:rPr sz="28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adalah</a:t>
            </a:r>
            <a:r>
              <a:rPr sz="28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sifat</a:t>
            </a:r>
            <a:r>
              <a:rPr sz="2800" spc="-12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watak</a:t>
            </a:r>
            <a:r>
              <a:rPr sz="28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20" dirty="0">
                <a:solidFill>
                  <a:srgbClr val="FFCC00"/>
                </a:solidFill>
                <a:latin typeface="Arial MT"/>
                <a:cs typeface="Arial MT"/>
              </a:rPr>
              <a:t>yang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memperhatikan</a:t>
            </a:r>
            <a:r>
              <a:rPr sz="28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dan</a:t>
            </a:r>
            <a:r>
              <a:rPr sz="28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mengutamakan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kepentingan</a:t>
            </a:r>
            <a:r>
              <a:rPr sz="28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orang</a:t>
            </a:r>
            <a:r>
              <a:rPr sz="2800" spc="-12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lain.</a:t>
            </a:r>
            <a:r>
              <a:rPr sz="28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Bagaimana</a:t>
            </a:r>
            <a:r>
              <a:rPr sz="2800" spc="-9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mencari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jalan</a:t>
            </a:r>
            <a:r>
              <a:rPr sz="2800" spc="-11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tengah?</a:t>
            </a:r>
            <a:r>
              <a:rPr sz="2800" spc="-9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Sehingga</a:t>
            </a:r>
            <a:r>
              <a:rPr sz="2800" spc="-7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bisnis</a:t>
            </a:r>
            <a:r>
              <a:rPr sz="2800" spc="-114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menjadi</a:t>
            </a:r>
            <a:r>
              <a:rPr sz="28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bukan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pekerjaan</a:t>
            </a:r>
            <a:r>
              <a:rPr sz="2800" spc="-8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CC00"/>
                </a:solidFill>
                <a:latin typeface="Arial MT"/>
                <a:cs typeface="Arial MT"/>
              </a:rPr>
              <a:t>kotor</a:t>
            </a:r>
            <a:r>
              <a:rPr sz="28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?---</a:t>
            </a:r>
            <a:r>
              <a:rPr sz="2800" dirty="0">
                <a:solidFill>
                  <a:srgbClr val="FFCC00"/>
                </a:solidFill>
                <a:latin typeface="Wingdings"/>
                <a:cs typeface="Wingdings"/>
              </a:rPr>
              <a:t></a:t>
            </a:r>
            <a:r>
              <a:rPr sz="2800" spc="20" dirty="0">
                <a:solidFill>
                  <a:srgbClr val="FFCC00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CC00"/>
                </a:solidFill>
                <a:latin typeface="Arial MT"/>
                <a:cs typeface="Arial MT"/>
              </a:rPr>
              <a:t>etika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2880" y="6530264"/>
            <a:ext cx="2129155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ANDRI</a:t>
            </a:r>
            <a:r>
              <a:rPr sz="1400" spc="-6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HELMI</a:t>
            </a:r>
            <a:r>
              <a:rPr sz="1400" spc="-7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M,</a:t>
            </a:r>
            <a:r>
              <a:rPr sz="1400" spc="-55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CC00"/>
                </a:solidFill>
                <a:latin typeface="Arial MT"/>
                <a:cs typeface="Arial MT"/>
              </a:rPr>
              <a:t>SE.,</a:t>
            </a:r>
            <a:r>
              <a:rPr sz="1400" spc="-50" dirty="0">
                <a:solidFill>
                  <a:srgbClr val="FFCC00"/>
                </a:solidFill>
                <a:latin typeface="Arial MT"/>
                <a:cs typeface="Arial MT"/>
              </a:rPr>
              <a:t> </a:t>
            </a:r>
            <a:r>
              <a:rPr sz="1400" spc="-25" dirty="0">
                <a:solidFill>
                  <a:srgbClr val="FFCC00"/>
                </a:solidFill>
                <a:latin typeface="Arial MT"/>
                <a:cs typeface="Arial MT"/>
              </a:rPr>
              <a:t>MM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2213</Words>
  <Application>Microsoft Office PowerPoint</Application>
  <PresentationFormat>Widescreen</PresentationFormat>
  <Paragraphs>207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Arial MT</vt:lpstr>
      <vt:lpstr>Calibri</vt:lpstr>
      <vt:lpstr>Calibri Light</vt:lpstr>
      <vt:lpstr>Tahoma</vt:lpstr>
      <vt:lpstr>Times New Roman</vt:lpstr>
      <vt:lpstr>Wingdings</vt:lpstr>
      <vt:lpstr>Office Theme</vt:lpstr>
      <vt:lpstr>HISTORI ETIKA BISNIS</vt:lpstr>
      <vt:lpstr>PowerPoint Presentation</vt:lpstr>
      <vt:lpstr>PowerPoint Presentation</vt:lpstr>
      <vt:lpstr>PRAKTIK PENERAPAN ETIKA BISNIS</vt:lpstr>
      <vt:lpstr>PowerPoint Presentation</vt:lpstr>
      <vt:lpstr>Kesulitan Melakukan Tindakan Bisnis yang Etis dan sesuai Hukum</vt:lpstr>
      <vt:lpstr>APA PERAN &amp; MANFAAT ETIKA (1)</vt:lpstr>
      <vt:lpstr>PowerPoint Presentation</vt:lpstr>
      <vt:lpstr>PowerPoint Presentation</vt:lpstr>
      <vt:lpstr>PERAN &amp; MANFAAT ETIKA (4)</vt:lpstr>
      <vt:lpstr>PowerPoint Presentation</vt:lpstr>
      <vt:lpstr>Prinsip-Prinsip Etika</vt:lpstr>
      <vt:lpstr>Prinsip-Prinsip Etika Profesi</vt:lpstr>
      <vt:lpstr>Prinsip Umum Etika Bisnis</vt:lpstr>
      <vt:lpstr>Prinsip Umum Etika Bisnis</vt:lpstr>
      <vt:lpstr>Prinsip Umum Etika Bisnis</vt:lpstr>
      <vt:lpstr>Prinsip Umum Etika Bisnis</vt:lpstr>
      <vt:lpstr>Prinsip Umum Etika Bisnis</vt:lpstr>
      <vt:lpstr>Prinsip Umum Etika Bisnis</vt:lpstr>
      <vt:lpstr>Individu sebagai diffusion Etika Bisnis</vt:lpstr>
      <vt:lpstr>PowerPoint Presentation</vt:lpstr>
      <vt:lpstr>Sejarah dan Budaya dalam Etika Bisnis</vt:lpstr>
      <vt:lpstr>PowerPoint Presentation</vt:lpstr>
      <vt:lpstr>Sejarah dan Budaya dalam Etika Bisnis</vt:lpstr>
      <vt:lpstr>PowerPoint Presentation</vt:lpstr>
      <vt:lpstr>PowerPoint Presentation</vt:lpstr>
      <vt:lpstr>sejarah dan budaya..</vt:lpstr>
      <vt:lpstr>Sejarah dan budaya..</vt:lpstr>
      <vt:lpstr>Sejarah dan Budaya</vt:lpstr>
      <vt:lpstr>Sejarah dan Budaya</vt:lpstr>
      <vt:lpstr>Sejarah dan Budaya</vt:lpstr>
      <vt:lpstr>Sejarah dan Budaya</vt:lpstr>
      <vt:lpstr>PowerPoint Presentation</vt:lpstr>
      <vt:lpstr>PowerPoint Presentation</vt:lpstr>
      <vt:lpstr>Sejarah dan Budaya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 ETIKA BISNIS</dc:title>
  <dc:creator>Admin</dc:creator>
  <cp:lastModifiedBy>Admin</cp:lastModifiedBy>
  <cp:revision>1</cp:revision>
  <dcterms:created xsi:type="dcterms:W3CDTF">2026-10-09T07:20:55Z</dcterms:created>
  <dcterms:modified xsi:type="dcterms:W3CDTF">2026-10-09T07:21:43Z</dcterms:modified>
</cp:coreProperties>
</file>